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6" r:id="rId1"/>
  </p:sldMasterIdLst>
  <p:notesMasterIdLst>
    <p:notesMasterId r:id="rId54"/>
  </p:notesMasterIdLst>
  <p:handoutMasterIdLst>
    <p:handoutMasterId r:id="rId55"/>
  </p:handoutMasterIdLst>
  <p:sldIdLst>
    <p:sldId id="560" r:id="rId2"/>
    <p:sldId id="639" r:id="rId3"/>
    <p:sldId id="640" r:id="rId4"/>
    <p:sldId id="641" r:id="rId5"/>
    <p:sldId id="591" r:id="rId6"/>
    <p:sldId id="642" r:id="rId7"/>
    <p:sldId id="643" r:id="rId8"/>
    <p:sldId id="644" r:id="rId9"/>
    <p:sldId id="645" r:id="rId10"/>
    <p:sldId id="646" r:id="rId11"/>
    <p:sldId id="647" r:id="rId12"/>
    <p:sldId id="648" r:id="rId13"/>
    <p:sldId id="649" r:id="rId14"/>
    <p:sldId id="650" r:id="rId15"/>
    <p:sldId id="651" r:id="rId16"/>
    <p:sldId id="667" r:id="rId17"/>
    <p:sldId id="669" r:id="rId18"/>
    <p:sldId id="664" r:id="rId19"/>
    <p:sldId id="670" r:id="rId20"/>
    <p:sldId id="665" r:id="rId21"/>
    <p:sldId id="673" r:id="rId22"/>
    <p:sldId id="672" r:id="rId23"/>
    <p:sldId id="674" r:id="rId24"/>
    <p:sldId id="675" r:id="rId25"/>
    <p:sldId id="671" r:id="rId26"/>
    <p:sldId id="666" r:id="rId27"/>
    <p:sldId id="668" r:id="rId28"/>
    <p:sldId id="676" r:id="rId29"/>
    <p:sldId id="677" r:id="rId30"/>
    <p:sldId id="678" r:id="rId31"/>
    <p:sldId id="679" r:id="rId32"/>
    <p:sldId id="680" r:id="rId33"/>
    <p:sldId id="681" r:id="rId34"/>
    <p:sldId id="682" r:id="rId35"/>
    <p:sldId id="683" r:id="rId36"/>
    <p:sldId id="684" r:id="rId37"/>
    <p:sldId id="652" r:id="rId38"/>
    <p:sldId id="653" r:id="rId39"/>
    <p:sldId id="654" r:id="rId40"/>
    <p:sldId id="655" r:id="rId41"/>
    <p:sldId id="656" r:id="rId42"/>
    <p:sldId id="657" r:id="rId43"/>
    <p:sldId id="658" r:id="rId44"/>
    <p:sldId id="659" r:id="rId45"/>
    <p:sldId id="660" r:id="rId46"/>
    <p:sldId id="661" r:id="rId47"/>
    <p:sldId id="662" r:id="rId48"/>
    <p:sldId id="663" r:id="rId49"/>
    <p:sldId id="616" r:id="rId50"/>
    <p:sldId id="556" r:id="rId51"/>
    <p:sldId id="528" r:id="rId52"/>
    <p:sldId id="472"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840" userDrawn="1">
          <p15:clr>
            <a:srgbClr val="A4A3A4"/>
          </p15:clr>
        </p15:guide>
        <p15:guide id="2" pos="3864" userDrawn="1">
          <p15:clr>
            <a:srgbClr val="A4A3A4"/>
          </p15:clr>
        </p15:guide>
        <p15:guide id="4" pos="7224"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egan McDevitt" initials="MGM"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DDDDDD"/>
    <a:srgbClr val="06D0E2"/>
    <a:srgbClr val="002A40"/>
    <a:srgbClr val="CD28A3"/>
    <a:srgbClr val="002B42"/>
    <a:srgbClr val="FFA500"/>
    <a:srgbClr val="D5E4E5"/>
    <a:srgbClr val="FF6A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317"/>
    <p:restoredTop sz="87750"/>
  </p:normalViewPr>
  <p:slideViewPr>
    <p:cSldViewPr snapToGrid="0" snapToObjects="1">
      <p:cViewPr varScale="1">
        <p:scale>
          <a:sx n="114" d="100"/>
          <a:sy n="114" d="100"/>
        </p:scale>
        <p:origin x="1288" y="176"/>
      </p:cViewPr>
      <p:guideLst>
        <p:guide orient="horz" pos="3840"/>
        <p:guide pos="3864"/>
        <p:guide pos="7224"/>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160" d="100"/>
        <a:sy n="160" d="100"/>
      </p:scale>
      <p:origin x="0" y="0"/>
    </p:cViewPr>
  </p:sorterViewPr>
  <p:notesViewPr>
    <p:cSldViewPr snapToGrid="0" snapToObjects="1">
      <p:cViewPr varScale="1">
        <p:scale>
          <a:sx n="110" d="100"/>
          <a:sy n="110" d="100"/>
        </p:scale>
        <p:origin x="3144" y="16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9C4D768-0FDB-7C41-BE72-20E48707370C}" type="doc">
      <dgm:prSet loTypeId="urn:microsoft.com/office/officeart/2005/8/layout/radial4" loCatId="hierarchy" qsTypeId="urn:microsoft.com/office/officeart/2005/8/quickstyle/simple1" qsCatId="simple" csTypeId="urn:microsoft.com/office/officeart/2005/8/colors/accent1_2" csCatId="accent1" phldr="1"/>
      <dgm:spPr/>
      <dgm:t>
        <a:bodyPr/>
        <a:lstStyle/>
        <a:p>
          <a:endParaRPr lang="en-US"/>
        </a:p>
      </dgm:t>
    </dgm:pt>
    <dgm:pt modelId="{F6583AF9-B838-8D46-8DA2-7DFB982DA888}">
      <dgm:prSet phldrT="[Text]"/>
      <dgm:spPr/>
      <dgm:t>
        <a:bodyPr/>
        <a:lstStyle/>
        <a:p>
          <a:r>
            <a:rPr lang="en-US"/>
            <a:t>Gene expression</a:t>
          </a:r>
        </a:p>
      </dgm:t>
    </dgm:pt>
    <dgm:pt modelId="{9BFF76FA-79B8-484C-8D53-244F6B150F99}" type="parTrans" cxnId="{16810ADE-A908-804D-B86E-0D71E2F40E6A}">
      <dgm:prSet/>
      <dgm:spPr/>
      <dgm:t>
        <a:bodyPr/>
        <a:lstStyle/>
        <a:p>
          <a:endParaRPr lang="en-US"/>
        </a:p>
      </dgm:t>
    </dgm:pt>
    <dgm:pt modelId="{B84B7CBC-4C69-BF4C-B458-926B40B328F7}" type="sibTrans" cxnId="{16810ADE-A908-804D-B86E-0D71E2F40E6A}">
      <dgm:prSet/>
      <dgm:spPr/>
      <dgm:t>
        <a:bodyPr/>
        <a:lstStyle/>
        <a:p>
          <a:endParaRPr lang="en-US"/>
        </a:p>
      </dgm:t>
    </dgm:pt>
    <dgm:pt modelId="{A142CD69-74B8-AD43-9713-279DBC4E9CEA}">
      <dgm:prSet phldrT="[Text]"/>
      <dgm:spPr/>
      <dgm:t>
        <a:bodyPr/>
        <a:lstStyle/>
        <a:p>
          <a:r>
            <a:rPr lang="en-US" dirty="0"/>
            <a:t>BiologicalCondition1</a:t>
          </a:r>
        </a:p>
      </dgm:t>
    </dgm:pt>
    <dgm:pt modelId="{0512A02C-95B6-AB45-90FC-AC1574592CE7}" type="parTrans" cxnId="{E8DA8DBE-2AD3-4748-8D5D-7C7B8C9B82F9}">
      <dgm:prSet/>
      <dgm:spPr/>
      <dgm:t>
        <a:bodyPr/>
        <a:lstStyle/>
        <a:p>
          <a:endParaRPr lang="en-US"/>
        </a:p>
      </dgm:t>
    </dgm:pt>
    <dgm:pt modelId="{14ACC497-320F-4C42-AA44-FB7CA8DD221E}" type="sibTrans" cxnId="{E8DA8DBE-2AD3-4748-8D5D-7C7B8C9B82F9}">
      <dgm:prSet/>
      <dgm:spPr/>
      <dgm:t>
        <a:bodyPr/>
        <a:lstStyle/>
        <a:p>
          <a:endParaRPr lang="en-US"/>
        </a:p>
      </dgm:t>
    </dgm:pt>
    <dgm:pt modelId="{EA646CFE-7706-8C4D-B1E3-49A79803578E}">
      <dgm:prSet phldrT="[Text]"/>
      <dgm:spPr/>
      <dgm:t>
        <a:bodyPr/>
        <a:lstStyle/>
        <a:p>
          <a:r>
            <a:rPr lang="en-US" dirty="0"/>
            <a:t>BiologicalCondition2</a:t>
          </a:r>
        </a:p>
      </dgm:t>
    </dgm:pt>
    <dgm:pt modelId="{5975D8B4-414C-BC42-BBB3-80C70B1D1E4D}" type="parTrans" cxnId="{AFE82E71-3B0B-FF47-93BF-E0F7714D81E6}">
      <dgm:prSet/>
      <dgm:spPr/>
      <dgm:t>
        <a:bodyPr/>
        <a:lstStyle/>
        <a:p>
          <a:endParaRPr lang="en-US"/>
        </a:p>
      </dgm:t>
    </dgm:pt>
    <dgm:pt modelId="{D6686D41-961F-D54A-A80B-5DDED8611F61}" type="sibTrans" cxnId="{AFE82E71-3B0B-FF47-93BF-E0F7714D81E6}">
      <dgm:prSet/>
      <dgm:spPr/>
      <dgm:t>
        <a:bodyPr/>
        <a:lstStyle/>
        <a:p>
          <a:endParaRPr lang="en-US"/>
        </a:p>
      </dgm:t>
    </dgm:pt>
    <dgm:pt modelId="{C4D84661-1EAF-1A4A-8361-E046E4EFD46F}">
      <dgm:prSet phldrT="[Text]"/>
      <dgm:spPr/>
      <dgm:t>
        <a:bodyPr/>
        <a:lstStyle/>
        <a:p>
          <a:r>
            <a:rPr lang="en-US" dirty="0" err="1"/>
            <a:t>TechnicalCondition</a:t>
          </a:r>
          <a:endParaRPr lang="en-US" dirty="0"/>
        </a:p>
      </dgm:t>
    </dgm:pt>
    <dgm:pt modelId="{F016EB7C-4A53-AA46-86B8-CA784C8048D2}" type="parTrans" cxnId="{52704402-5C85-6643-ACF8-77F1ACE55481}">
      <dgm:prSet/>
      <dgm:spPr/>
      <dgm:t>
        <a:bodyPr/>
        <a:lstStyle/>
        <a:p>
          <a:endParaRPr lang="en-US"/>
        </a:p>
      </dgm:t>
    </dgm:pt>
    <dgm:pt modelId="{3E2079FE-3919-A243-982E-79486E7A7BCF}" type="sibTrans" cxnId="{52704402-5C85-6643-ACF8-77F1ACE55481}">
      <dgm:prSet/>
      <dgm:spPr/>
      <dgm:t>
        <a:bodyPr/>
        <a:lstStyle/>
        <a:p>
          <a:endParaRPr lang="en-US"/>
        </a:p>
      </dgm:t>
    </dgm:pt>
    <dgm:pt modelId="{5727FE14-D96C-C44C-8BB1-95E3223D6B1F}" type="pres">
      <dgm:prSet presAssocID="{59C4D768-0FDB-7C41-BE72-20E48707370C}" presName="cycle" presStyleCnt="0">
        <dgm:presLayoutVars>
          <dgm:chMax val="1"/>
          <dgm:dir/>
          <dgm:animLvl val="ctr"/>
          <dgm:resizeHandles val="exact"/>
        </dgm:presLayoutVars>
      </dgm:prSet>
      <dgm:spPr/>
    </dgm:pt>
    <dgm:pt modelId="{27FC7491-44C1-C14E-BF70-CB517D07EF14}" type="pres">
      <dgm:prSet presAssocID="{F6583AF9-B838-8D46-8DA2-7DFB982DA888}" presName="centerShape" presStyleLbl="node0" presStyleIdx="0" presStyleCnt="1"/>
      <dgm:spPr/>
    </dgm:pt>
    <dgm:pt modelId="{3608D3A9-3568-FC46-BF11-AFE0A42EC442}" type="pres">
      <dgm:prSet presAssocID="{0512A02C-95B6-AB45-90FC-AC1574592CE7}" presName="parTrans" presStyleLbl="bgSibTrans2D1" presStyleIdx="0" presStyleCnt="3"/>
      <dgm:spPr/>
    </dgm:pt>
    <dgm:pt modelId="{F2281616-715C-1B4B-8111-F57816315EAA}" type="pres">
      <dgm:prSet presAssocID="{A142CD69-74B8-AD43-9713-279DBC4E9CEA}" presName="node" presStyleLbl="node1" presStyleIdx="0" presStyleCnt="3">
        <dgm:presLayoutVars>
          <dgm:bulletEnabled val="1"/>
        </dgm:presLayoutVars>
      </dgm:prSet>
      <dgm:spPr/>
    </dgm:pt>
    <dgm:pt modelId="{E1952E40-8BBD-F64C-A9AA-D2821EF4B1FD}" type="pres">
      <dgm:prSet presAssocID="{5975D8B4-414C-BC42-BBB3-80C70B1D1E4D}" presName="parTrans" presStyleLbl="bgSibTrans2D1" presStyleIdx="1" presStyleCnt="3"/>
      <dgm:spPr/>
    </dgm:pt>
    <dgm:pt modelId="{C35AF87F-0229-3C49-A5C7-0CCB59D197B3}" type="pres">
      <dgm:prSet presAssocID="{EA646CFE-7706-8C4D-B1E3-49A79803578E}" presName="node" presStyleLbl="node1" presStyleIdx="1" presStyleCnt="3">
        <dgm:presLayoutVars>
          <dgm:bulletEnabled val="1"/>
        </dgm:presLayoutVars>
      </dgm:prSet>
      <dgm:spPr/>
    </dgm:pt>
    <dgm:pt modelId="{306B02F8-6E1C-4142-A97B-CF9AC16ADEA6}" type="pres">
      <dgm:prSet presAssocID="{F016EB7C-4A53-AA46-86B8-CA784C8048D2}" presName="parTrans" presStyleLbl="bgSibTrans2D1" presStyleIdx="2" presStyleCnt="3"/>
      <dgm:spPr/>
    </dgm:pt>
    <dgm:pt modelId="{DE64FBAA-7270-9640-921B-D69DCF380BAD}" type="pres">
      <dgm:prSet presAssocID="{C4D84661-1EAF-1A4A-8361-E046E4EFD46F}" presName="node" presStyleLbl="node1" presStyleIdx="2" presStyleCnt="3">
        <dgm:presLayoutVars>
          <dgm:bulletEnabled val="1"/>
        </dgm:presLayoutVars>
      </dgm:prSet>
      <dgm:spPr/>
    </dgm:pt>
  </dgm:ptLst>
  <dgm:cxnLst>
    <dgm:cxn modelId="{52704402-5C85-6643-ACF8-77F1ACE55481}" srcId="{F6583AF9-B838-8D46-8DA2-7DFB982DA888}" destId="{C4D84661-1EAF-1A4A-8361-E046E4EFD46F}" srcOrd="2" destOrd="0" parTransId="{F016EB7C-4A53-AA46-86B8-CA784C8048D2}" sibTransId="{3E2079FE-3919-A243-982E-79486E7A7BCF}"/>
    <dgm:cxn modelId="{188DEF13-3775-6546-82EB-47B8E4379BB7}" type="presOf" srcId="{A142CD69-74B8-AD43-9713-279DBC4E9CEA}" destId="{F2281616-715C-1B4B-8111-F57816315EAA}" srcOrd="0" destOrd="0" presId="urn:microsoft.com/office/officeart/2005/8/layout/radial4"/>
    <dgm:cxn modelId="{262C0822-43C7-EF4F-8291-7D447B23F7AD}" type="presOf" srcId="{F016EB7C-4A53-AA46-86B8-CA784C8048D2}" destId="{306B02F8-6E1C-4142-A97B-CF9AC16ADEA6}" srcOrd="0" destOrd="0" presId="urn:microsoft.com/office/officeart/2005/8/layout/radial4"/>
    <dgm:cxn modelId="{E3924068-401B-7447-96A0-03668F19CF02}" type="presOf" srcId="{C4D84661-1EAF-1A4A-8361-E046E4EFD46F}" destId="{DE64FBAA-7270-9640-921B-D69DCF380BAD}" srcOrd="0" destOrd="0" presId="urn:microsoft.com/office/officeart/2005/8/layout/radial4"/>
    <dgm:cxn modelId="{37EE2F6B-9B55-854A-AFD7-06D9908E0BAE}" type="presOf" srcId="{5975D8B4-414C-BC42-BBB3-80C70B1D1E4D}" destId="{E1952E40-8BBD-F64C-A9AA-D2821EF4B1FD}" srcOrd="0" destOrd="0" presId="urn:microsoft.com/office/officeart/2005/8/layout/radial4"/>
    <dgm:cxn modelId="{AFE82E71-3B0B-FF47-93BF-E0F7714D81E6}" srcId="{F6583AF9-B838-8D46-8DA2-7DFB982DA888}" destId="{EA646CFE-7706-8C4D-B1E3-49A79803578E}" srcOrd="1" destOrd="0" parTransId="{5975D8B4-414C-BC42-BBB3-80C70B1D1E4D}" sibTransId="{D6686D41-961F-D54A-A80B-5DDED8611F61}"/>
    <dgm:cxn modelId="{A04150AA-707C-9A47-BFBD-45B00D7A3989}" type="presOf" srcId="{EA646CFE-7706-8C4D-B1E3-49A79803578E}" destId="{C35AF87F-0229-3C49-A5C7-0CCB59D197B3}" srcOrd="0" destOrd="0" presId="urn:microsoft.com/office/officeart/2005/8/layout/radial4"/>
    <dgm:cxn modelId="{37F62AB2-50F2-BA41-BDB3-15F996896ABD}" type="presOf" srcId="{0512A02C-95B6-AB45-90FC-AC1574592CE7}" destId="{3608D3A9-3568-FC46-BF11-AFE0A42EC442}" srcOrd="0" destOrd="0" presId="urn:microsoft.com/office/officeart/2005/8/layout/radial4"/>
    <dgm:cxn modelId="{E8DA8DBE-2AD3-4748-8D5D-7C7B8C9B82F9}" srcId="{F6583AF9-B838-8D46-8DA2-7DFB982DA888}" destId="{A142CD69-74B8-AD43-9713-279DBC4E9CEA}" srcOrd="0" destOrd="0" parTransId="{0512A02C-95B6-AB45-90FC-AC1574592CE7}" sibTransId="{14ACC497-320F-4C42-AA44-FB7CA8DD221E}"/>
    <dgm:cxn modelId="{44802AD7-08DA-794F-9078-FDD70ADD9600}" type="presOf" srcId="{F6583AF9-B838-8D46-8DA2-7DFB982DA888}" destId="{27FC7491-44C1-C14E-BF70-CB517D07EF14}" srcOrd="0" destOrd="0" presId="urn:microsoft.com/office/officeart/2005/8/layout/radial4"/>
    <dgm:cxn modelId="{16810ADE-A908-804D-B86E-0D71E2F40E6A}" srcId="{59C4D768-0FDB-7C41-BE72-20E48707370C}" destId="{F6583AF9-B838-8D46-8DA2-7DFB982DA888}" srcOrd="0" destOrd="0" parTransId="{9BFF76FA-79B8-484C-8D53-244F6B150F99}" sibTransId="{B84B7CBC-4C69-BF4C-B458-926B40B328F7}"/>
    <dgm:cxn modelId="{003D25FC-0E21-814C-89FD-E4A56AF253D6}" type="presOf" srcId="{59C4D768-0FDB-7C41-BE72-20E48707370C}" destId="{5727FE14-D96C-C44C-8BB1-95E3223D6B1F}" srcOrd="0" destOrd="0" presId="urn:microsoft.com/office/officeart/2005/8/layout/radial4"/>
    <dgm:cxn modelId="{3C8697D3-7670-414A-873A-760FB6FE27CA}" type="presParOf" srcId="{5727FE14-D96C-C44C-8BB1-95E3223D6B1F}" destId="{27FC7491-44C1-C14E-BF70-CB517D07EF14}" srcOrd="0" destOrd="0" presId="urn:microsoft.com/office/officeart/2005/8/layout/radial4"/>
    <dgm:cxn modelId="{FFB84C7F-97BB-E94F-878E-60763DF2B0B2}" type="presParOf" srcId="{5727FE14-D96C-C44C-8BB1-95E3223D6B1F}" destId="{3608D3A9-3568-FC46-BF11-AFE0A42EC442}" srcOrd="1" destOrd="0" presId="urn:microsoft.com/office/officeart/2005/8/layout/radial4"/>
    <dgm:cxn modelId="{8C4F5326-E032-8D42-8EE9-F659D34E6D71}" type="presParOf" srcId="{5727FE14-D96C-C44C-8BB1-95E3223D6B1F}" destId="{F2281616-715C-1B4B-8111-F57816315EAA}" srcOrd="2" destOrd="0" presId="urn:microsoft.com/office/officeart/2005/8/layout/radial4"/>
    <dgm:cxn modelId="{EB4BFDC0-7896-1047-96B2-8F7B38561EDC}" type="presParOf" srcId="{5727FE14-D96C-C44C-8BB1-95E3223D6B1F}" destId="{E1952E40-8BBD-F64C-A9AA-D2821EF4B1FD}" srcOrd="3" destOrd="0" presId="urn:microsoft.com/office/officeart/2005/8/layout/radial4"/>
    <dgm:cxn modelId="{412DC9AB-29CF-9647-9368-B7F803C12F80}" type="presParOf" srcId="{5727FE14-D96C-C44C-8BB1-95E3223D6B1F}" destId="{C35AF87F-0229-3C49-A5C7-0CCB59D197B3}" srcOrd="4" destOrd="0" presId="urn:microsoft.com/office/officeart/2005/8/layout/radial4"/>
    <dgm:cxn modelId="{96C9DE9D-5318-3141-BC9B-3D13F731A99E}" type="presParOf" srcId="{5727FE14-D96C-C44C-8BB1-95E3223D6B1F}" destId="{306B02F8-6E1C-4142-A97B-CF9AC16ADEA6}" srcOrd="5" destOrd="0" presId="urn:microsoft.com/office/officeart/2005/8/layout/radial4"/>
    <dgm:cxn modelId="{038D755F-D70E-5841-B106-7EF36748287C}" type="presParOf" srcId="{5727FE14-D96C-C44C-8BB1-95E3223D6B1F}" destId="{DE64FBAA-7270-9640-921B-D69DCF380BAD}" srcOrd="6" destOrd="0" presId="urn:microsoft.com/office/officeart/2005/8/layout/radial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17569C4-E31D-2A41-AA70-74AE4018C672}" type="doc">
      <dgm:prSet loTypeId="urn:microsoft.com/office/officeart/2005/8/layout/cycle7" loCatId="hierarchy" qsTypeId="urn:microsoft.com/office/officeart/2005/8/quickstyle/simple1" qsCatId="simple" csTypeId="urn:microsoft.com/office/officeart/2005/8/colors/accent1_2" csCatId="accent1" phldr="1"/>
      <dgm:spPr/>
      <dgm:t>
        <a:bodyPr/>
        <a:lstStyle/>
        <a:p>
          <a:endParaRPr lang="en-US"/>
        </a:p>
      </dgm:t>
    </dgm:pt>
    <dgm:pt modelId="{BE816D70-624B-CC42-ACC0-B27EB936F30F}">
      <dgm:prSet phldrT="[Text]"/>
      <dgm:spPr/>
      <dgm:t>
        <a:bodyPr/>
        <a:lstStyle/>
        <a:p>
          <a:r>
            <a:rPr lang="en-US" dirty="0" err="1"/>
            <a:t>BiologicalCondition</a:t>
          </a:r>
          <a:endParaRPr lang="en-US" dirty="0"/>
        </a:p>
      </dgm:t>
    </dgm:pt>
    <dgm:pt modelId="{1EA9875D-B6BF-974A-B52C-1E44B4E85380}" type="parTrans" cxnId="{19EF1FE0-7115-1042-A38B-EA6F48F34F44}">
      <dgm:prSet/>
      <dgm:spPr/>
      <dgm:t>
        <a:bodyPr/>
        <a:lstStyle/>
        <a:p>
          <a:endParaRPr lang="en-US"/>
        </a:p>
      </dgm:t>
    </dgm:pt>
    <dgm:pt modelId="{7790ACD3-65C4-554E-B321-2865A4397B03}" type="sibTrans" cxnId="{19EF1FE0-7115-1042-A38B-EA6F48F34F44}">
      <dgm:prSet/>
      <dgm:spPr/>
      <dgm:t>
        <a:bodyPr/>
        <a:lstStyle/>
        <a:p>
          <a:endParaRPr lang="en-US"/>
        </a:p>
      </dgm:t>
    </dgm:pt>
    <dgm:pt modelId="{E82B3A17-036E-7042-A94A-620511D1D9CA}">
      <dgm:prSet phldrT="[Text]"/>
      <dgm:spPr/>
      <dgm:t>
        <a:bodyPr/>
        <a:lstStyle/>
        <a:p>
          <a:r>
            <a:rPr lang="en-US" dirty="0" err="1"/>
            <a:t>TechnicalCondition</a:t>
          </a:r>
          <a:endParaRPr lang="en-US" dirty="0"/>
        </a:p>
      </dgm:t>
    </dgm:pt>
    <dgm:pt modelId="{9CEABCF7-D433-FF43-A7F1-F629CB7146EA}" type="parTrans" cxnId="{622EB59B-9F21-914D-A775-979AE64C0846}">
      <dgm:prSet/>
      <dgm:spPr/>
      <dgm:t>
        <a:bodyPr/>
        <a:lstStyle/>
        <a:p>
          <a:endParaRPr lang="en-US"/>
        </a:p>
      </dgm:t>
    </dgm:pt>
    <dgm:pt modelId="{DAB84480-0A7B-974E-9FB3-AE4A426173EE}" type="sibTrans" cxnId="{622EB59B-9F21-914D-A775-979AE64C0846}">
      <dgm:prSet/>
      <dgm:spPr/>
      <dgm:t>
        <a:bodyPr/>
        <a:lstStyle/>
        <a:p>
          <a:endParaRPr lang="en-US"/>
        </a:p>
      </dgm:t>
    </dgm:pt>
    <dgm:pt modelId="{7C09EE5B-67D6-DA48-9C21-9186702C1523}" type="pres">
      <dgm:prSet presAssocID="{617569C4-E31D-2A41-AA70-74AE4018C672}" presName="Name0" presStyleCnt="0">
        <dgm:presLayoutVars>
          <dgm:dir/>
          <dgm:resizeHandles val="exact"/>
        </dgm:presLayoutVars>
      </dgm:prSet>
      <dgm:spPr/>
    </dgm:pt>
    <dgm:pt modelId="{2CFCA8D9-8BD1-894D-BF49-F28289D76626}" type="pres">
      <dgm:prSet presAssocID="{BE816D70-624B-CC42-ACC0-B27EB936F30F}" presName="node" presStyleLbl="node1" presStyleIdx="0" presStyleCnt="2">
        <dgm:presLayoutVars>
          <dgm:bulletEnabled val="1"/>
        </dgm:presLayoutVars>
      </dgm:prSet>
      <dgm:spPr/>
    </dgm:pt>
    <dgm:pt modelId="{1C92A575-C19C-B64B-8D5A-C3FFF648705A}" type="pres">
      <dgm:prSet presAssocID="{7790ACD3-65C4-554E-B321-2865A4397B03}" presName="sibTrans" presStyleLbl="sibTrans2D1" presStyleIdx="0" presStyleCnt="2"/>
      <dgm:spPr/>
    </dgm:pt>
    <dgm:pt modelId="{670B3F93-48FE-4E4E-B17B-5DC35E7D8575}" type="pres">
      <dgm:prSet presAssocID="{7790ACD3-65C4-554E-B321-2865A4397B03}" presName="connectorText" presStyleLbl="sibTrans2D1" presStyleIdx="0" presStyleCnt="2"/>
      <dgm:spPr/>
    </dgm:pt>
    <dgm:pt modelId="{EAED7E39-4154-4A4A-B77E-3E2EABBEBA86}" type="pres">
      <dgm:prSet presAssocID="{E82B3A17-036E-7042-A94A-620511D1D9CA}" presName="node" presStyleLbl="node1" presStyleIdx="1" presStyleCnt="2">
        <dgm:presLayoutVars>
          <dgm:bulletEnabled val="1"/>
        </dgm:presLayoutVars>
      </dgm:prSet>
      <dgm:spPr/>
    </dgm:pt>
    <dgm:pt modelId="{F99607AD-6481-0145-896A-D219CD39FF14}" type="pres">
      <dgm:prSet presAssocID="{DAB84480-0A7B-974E-9FB3-AE4A426173EE}" presName="sibTrans" presStyleLbl="sibTrans2D1" presStyleIdx="1" presStyleCnt="2"/>
      <dgm:spPr/>
    </dgm:pt>
    <dgm:pt modelId="{A9C8C219-0470-3B4A-A0E0-6B40F8105D9F}" type="pres">
      <dgm:prSet presAssocID="{DAB84480-0A7B-974E-9FB3-AE4A426173EE}" presName="connectorText" presStyleLbl="sibTrans2D1" presStyleIdx="1" presStyleCnt="2"/>
      <dgm:spPr/>
    </dgm:pt>
  </dgm:ptLst>
  <dgm:cxnLst>
    <dgm:cxn modelId="{6D53BB02-864C-6D48-AE48-3D583C39BC17}" type="presOf" srcId="{E82B3A17-036E-7042-A94A-620511D1D9CA}" destId="{EAED7E39-4154-4A4A-B77E-3E2EABBEBA86}" srcOrd="0" destOrd="0" presId="urn:microsoft.com/office/officeart/2005/8/layout/cycle7"/>
    <dgm:cxn modelId="{9CDBA412-FAF8-0642-9229-D44E6173B2EE}" type="presOf" srcId="{DAB84480-0A7B-974E-9FB3-AE4A426173EE}" destId="{F99607AD-6481-0145-896A-D219CD39FF14}" srcOrd="0" destOrd="0" presId="urn:microsoft.com/office/officeart/2005/8/layout/cycle7"/>
    <dgm:cxn modelId="{D161D335-F25C-4B44-AD9E-4201EA93B57F}" type="presOf" srcId="{7790ACD3-65C4-554E-B321-2865A4397B03}" destId="{1C92A575-C19C-B64B-8D5A-C3FFF648705A}" srcOrd="0" destOrd="0" presId="urn:microsoft.com/office/officeart/2005/8/layout/cycle7"/>
    <dgm:cxn modelId="{9B811E61-796A-3B4B-807E-74E80A72E3F0}" type="presOf" srcId="{BE816D70-624B-CC42-ACC0-B27EB936F30F}" destId="{2CFCA8D9-8BD1-894D-BF49-F28289D76626}" srcOrd="0" destOrd="0" presId="urn:microsoft.com/office/officeart/2005/8/layout/cycle7"/>
    <dgm:cxn modelId="{3FF37092-DE15-F84C-95F1-AF8CDEAA513A}" type="presOf" srcId="{DAB84480-0A7B-974E-9FB3-AE4A426173EE}" destId="{A9C8C219-0470-3B4A-A0E0-6B40F8105D9F}" srcOrd="1" destOrd="0" presId="urn:microsoft.com/office/officeart/2005/8/layout/cycle7"/>
    <dgm:cxn modelId="{622EB59B-9F21-914D-A775-979AE64C0846}" srcId="{617569C4-E31D-2A41-AA70-74AE4018C672}" destId="{E82B3A17-036E-7042-A94A-620511D1D9CA}" srcOrd="1" destOrd="0" parTransId="{9CEABCF7-D433-FF43-A7F1-F629CB7146EA}" sibTransId="{DAB84480-0A7B-974E-9FB3-AE4A426173EE}"/>
    <dgm:cxn modelId="{19EF1FE0-7115-1042-A38B-EA6F48F34F44}" srcId="{617569C4-E31D-2A41-AA70-74AE4018C672}" destId="{BE816D70-624B-CC42-ACC0-B27EB936F30F}" srcOrd="0" destOrd="0" parTransId="{1EA9875D-B6BF-974A-B52C-1E44B4E85380}" sibTransId="{7790ACD3-65C4-554E-B321-2865A4397B03}"/>
    <dgm:cxn modelId="{3A72EBF7-E080-894A-8574-C196D240E401}" type="presOf" srcId="{617569C4-E31D-2A41-AA70-74AE4018C672}" destId="{7C09EE5B-67D6-DA48-9C21-9186702C1523}" srcOrd="0" destOrd="0" presId="urn:microsoft.com/office/officeart/2005/8/layout/cycle7"/>
    <dgm:cxn modelId="{43B9F5F7-75F6-6C40-AA4E-4967F7CF645B}" type="presOf" srcId="{7790ACD3-65C4-554E-B321-2865A4397B03}" destId="{670B3F93-48FE-4E4E-B17B-5DC35E7D8575}" srcOrd="1" destOrd="0" presId="urn:microsoft.com/office/officeart/2005/8/layout/cycle7"/>
    <dgm:cxn modelId="{013F3FF7-E913-9541-A464-9A7F03B62EA5}" type="presParOf" srcId="{7C09EE5B-67D6-DA48-9C21-9186702C1523}" destId="{2CFCA8D9-8BD1-894D-BF49-F28289D76626}" srcOrd="0" destOrd="0" presId="urn:microsoft.com/office/officeart/2005/8/layout/cycle7"/>
    <dgm:cxn modelId="{00973E9D-FD83-5E43-A1C3-BE4DAB61B400}" type="presParOf" srcId="{7C09EE5B-67D6-DA48-9C21-9186702C1523}" destId="{1C92A575-C19C-B64B-8D5A-C3FFF648705A}" srcOrd="1" destOrd="0" presId="urn:microsoft.com/office/officeart/2005/8/layout/cycle7"/>
    <dgm:cxn modelId="{CD40BD6B-2A06-6D47-9031-07D060CF43C6}" type="presParOf" srcId="{1C92A575-C19C-B64B-8D5A-C3FFF648705A}" destId="{670B3F93-48FE-4E4E-B17B-5DC35E7D8575}" srcOrd="0" destOrd="0" presId="urn:microsoft.com/office/officeart/2005/8/layout/cycle7"/>
    <dgm:cxn modelId="{9B3F26D1-80B6-A741-9919-B315EC89C1B2}" type="presParOf" srcId="{7C09EE5B-67D6-DA48-9C21-9186702C1523}" destId="{EAED7E39-4154-4A4A-B77E-3E2EABBEBA86}" srcOrd="2" destOrd="0" presId="urn:microsoft.com/office/officeart/2005/8/layout/cycle7"/>
    <dgm:cxn modelId="{0CAA03EB-6C5B-994B-9FF9-0229813B5FBC}" type="presParOf" srcId="{7C09EE5B-67D6-DA48-9C21-9186702C1523}" destId="{F99607AD-6481-0145-896A-D219CD39FF14}" srcOrd="3" destOrd="0" presId="urn:microsoft.com/office/officeart/2005/8/layout/cycle7"/>
    <dgm:cxn modelId="{641185C1-B740-394F-856C-3886B38C08F9}" type="presParOf" srcId="{F99607AD-6481-0145-896A-D219CD39FF14}" destId="{A9C8C219-0470-3B4A-A0E0-6B40F8105D9F}" srcOrd="0" destOrd="0" presId="urn:microsoft.com/office/officeart/2005/8/layout/cycle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FC7491-44C1-C14E-BF70-CB517D07EF14}">
      <dsp:nvSpPr>
        <dsp:cNvPr id="0" name=""/>
        <dsp:cNvSpPr/>
      </dsp:nvSpPr>
      <dsp:spPr>
        <a:xfrm>
          <a:off x="2874010" y="3036805"/>
          <a:ext cx="2379980" cy="237998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415" tIns="18415" rIns="18415" bIns="18415" numCol="1" spcCol="1270" anchor="ctr" anchorCtr="0">
          <a:noAutofit/>
        </a:bodyPr>
        <a:lstStyle/>
        <a:p>
          <a:pPr marL="0" lvl="0" indent="0" algn="ctr" defTabSz="1289050">
            <a:lnSpc>
              <a:spcPct val="90000"/>
            </a:lnSpc>
            <a:spcBef>
              <a:spcPct val="0"/>
            </a:spcBef>
            <a:spcAft>
              <a:spcPct val="35000"/>
            </a:spcAft>
            <a:buNone/>
          </a:pPr>
          <a:r>
            <a:rPr lang="en-US" sz="2900" kern="1200"/>
            <a:t>Gene expression</a:t>
          </a:r>
        </a:p>
      </dsp:txBody>
      <dsp:txXfrm>
        <a:off x="3222550" y="3385345"/>
        <a:ext cx="1682900" cy="1682900"/>
      </dsp:txXfrm>
    </dsp:sp>
    <dsp:sp modelId="{3608D3A9-3568-FC46-BF11-AFE0A42EC442}">
      <dsp:nvSpPr>
        <dsp:cNvPr id="0" name=""/>
        <dsp:cNvSpPr/>
      </dsp:nvSpPr>
      <dsp:spPr>
        <a:xfrm rot="12900000">
          <a:off x="1161933" y="2560481"/>
          <a:ext cx="2013351" cy="678294"/>
        </a:xfrm>
        <a:prstGeom prst="lef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2281616-715C-1B4B-8111-F57816315EAA}">
      <dsp:nvSpPr>
        <dsp:cNvPr id="0" name=""/>
        <dsp:cNvSpPr/>
      </dsp:nvSpPr>
      <dsp:spPr>
        <a:xfrm>
          <a:off x="213498" y="1417830"/>
          <a:ext cx="2260981" cy="180878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195" tIns="36195" rIns="36195" bIns="36195" numCol="1" spcCol="1270" anchor="ctr" anchorCtr="0">
          <a:noAutofit/>
        </a:bodyPr>
        <a:lstStyle/>
        <a:p>
          <a:pPr marL="0" lvl="0" indent="0" algn="ctr" defTabSz="844550">
            <a:lnSpc>
              <a:spcPct val="90000"/>
            </a:lnSpc>
            <a:spcBef>
              <a:spcPct val="0"/>
            </a:spcBef>
            <a:spcAft>
              <a:spcPct val="35000"/>
            </a:spcAft>
            <a:buNone/>
          </a:pPr>
          <a:r>
            <a:rPr lang="en-US" sz="1900" kern="1200" dirty="0"/>
            <a:t>BiologicalCondition1</a:t>
          </a:r>
        </a:p>
      </dsp:txBody>
      <dsp:txXfrm>
        <a:off x="266475" y="1470807"/>
        <a:ext cx="2155027" cy="1702830"/>
      </dsp:txXfrm>
    </dsp:sp>
    <dsp:sp modelId="{E1952E40-8BBD-F64C-A9AA-D2821EF4B1FD}">
      <dsp:nvSpPr>
        <dsp:cNvPr id="0" name=""/>
        <dsp:cNvSpPr/>
      </dsp:nvSpPr>
      <dsp:spPr>
        <a:xfrm rot="16200000">
          <a:off x="3057324" y="1573802"/>
          <a:ext cx="2013351" cy="678294"/>
        </a:xfrm>
        <a:prstGeom prst="lef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35AF87F-0229-3C49-A5C7-0CCB59D197B3}">
      <dsp:nvSpPr>
        <dsp:cNvPr id="0" name=""/>
        <dsp:cNvSpPr/>
      </dsp:nvSpPr>
      <dsp:spPr>
        <a:xfrm>
          <a:off x="2933509" y="1881"/>
          <a:ext cx="2260981" cy="180878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195" tIns="36195" rIns="36195" bIns="36195" numCol="1" spcCol="1270" anchor="ctr" anchorCtr="0">
          <a:noAutofit/>
        </a:bodyPr>
        <a:lstStyle/>
        <a:p>
          <a:pPr marL="0" lvl="0" indent="0" algn="ctr" defTabSz="844550">
            <a:lnSpc>
              <a:spcPct val="90000"/>
            </a:lnSpc>
            <a:spcBef>
              <a:spcPct val="0"/>
            </a:spcBef>
            <a:spcAft>
              <a:spcPct val="35000"/>
            </a:spcAft>
            <a:buNone/>
          </a:pPr>
          <a:r>
            <a:rPr lang="en-US" sz="1900" kern="1200" dirty="0"/>
            <a:t>BiologicalCondition2</a:t>
          </a:r>
        </a:p>
      </dsp:txBody>
      <dsp:txXfrm>
        <a:off x="2986486" y="54858"/>
        <a:ext cx="2155027" cy="1702830"/>
      </dsp:txXfrm>
    </dsp:sp>
    <dsp:sp modelId="{306B02F8-6E1C-4142-A97B-CF9AC16ADEA6}">
      <dsp:nvSpPr>
        <dsp:cNvPr id="0" name=""/>
        <dsp:cNvSpPr/>
      </dsp:nvSpPr>
      <dsp:spPr>
        <a:xfrm rot="19500000">
          <a:off x="4952715" y="2560481"/>
          <a:ext cx="2013351" cy="678294"/>
        </a:xfrm>
        <a:prstGeom prst="lef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E64FBAA-7270-9640-921B-D69DCF380BAD}">
      <dsp:nvSpPr>
        <dsp:cNvPr id="0" name=""/>
        <dsp:cNvSpPr/>
      </dsp:nvSpPr>
      <dsp:spPr>
        <a:xfrm>
          <a:off x="5653520" y="1417830"/>
          <a:ext cx="2260981" cy="180878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195" tIns="36195" rIns="36195" bIns="36195" numCol="1" spcCol="1270" anchor="ctr" anchorCtr="0">
          <a:noAutofit/>
        </a:bodyPr>
        <a:lstStyle/>
        <a:p>
          <a:pPr marL="0" lvl="0" indent="0" algn="ctr" defTabSz="844550">
            <a:lnSpc>
              <a:spcPct val="90000"/>
            </a:lnSpc>
            <a:spcBef>
              <a:spcPct val="0"/>
            </a:spcBef>
            <a:spcAft>
              <a:spcPct val="35000"/>
            </a:spcAft>
            <a:buNone/>
          </a:pPr>
          <a:r>
            <a:rPr lang="en-US" sz="1900" kern="1200" dirty="0" err="1"/>
            <a:t>TechnicalCondition</a:t>
          </a:r>
          <a:endParaRPr lang="en-US" sz="1900" kern="1200" dirty="0"/>
        </a:p>
      </dsp:txBody>
      <dsp:txXfrm>
        <a:off x="5706497" y="1470807"/>
        <a:ext cx="2155027" cy="170283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FCA8D9-8BD1-894D-BF49-F28289D76626}">
      <dsp:nvSpPr>
        <dsp:cNvPr id="0" name=""/>
        <dsp:cNvSpPr/>
      </dsp:nvSpPr>
      <dsp:spPr>
        <a:xfrm>
          <a:off x="2554157" y="1284"/>
          <a:ext cx="2781450" cy="13907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err="1"/>
            <a:t>BiologicalCondition</a:t>
          </a:r>
          <a:endParaRPr lang="en-US" sz="2500" kern="1200" dirty="0"/>
        </a:p>
      </dsp:txBody>
      <dsp:txXfrm>
        <a:off x="2594890" y="42017"/>
        <a:ext cx="2699984" cy="1309259"/>
      </dsp:txXfrm>
    </dsp:sp>
    <dsp:sp modelId="{1C92A575-C19C-B64B-8D5A-C3FFF648705A}">
      <dsp:nvSpPr>
        <dsp:cNvPr id="0" name=""/>
        <dsp:cNvSpPr/>
      </dsp:nvSpPr>
      <dsp:spPr>
        <a:xfrm rot="5400000">
          <a:off x="3221165" y="2053279"/>
          <a:ext cx="1447434" cy="486753"/>
        </a:xfrm>
        <a:prstGeom prst="lef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3367191" y="2150630"/>
        <a:ext cx="1155382" cy="292051"/>
      </dsp:txXfrm>
    </dsp:sp>
    <dsp:sp modelId="{EAED7E39-4154-4A4A-B77E-3E2EABBEBA86}">
      <dsp:nvSpPr>
        <dsp:cNvPr id="0" name=""/>
        <dsp:cNvSpPr/>
      </dsp:nvSpPr>
      <dsp:spPr>
        <a:xfrm>
          <a:off x="2554157" y="3201302"/>
          <a:ext cx="2781450" cy="13907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err="1"/>
            <a:t>TechnicalCondition</a:t>
          </a:r>
          <a:endParaRPr lang="en-US" sz="2500" kern="1200" dirty="0"/>
        </a:p>
      </dsp:txBody>
      <dsp:txXfrm>
        <a:off x="2594890" y="3242035"/>
        <a:ext cx="2699984" cy="1309259"/>
      </dsp:txXfrm>
    </dsp:sp>
    <dsp:sp modelId="{F99607AD-6481-0145-896A-D219CD39FF14}">
      <dsp:nvSpPr>
        <dsp:cNvPr id="0" name=""/>
        <dsp:cNvSpPr/>
      </dsp:nvSpPr>
      <dsp:spPr>
        <a:xfrm rot="16200000">
          <a:off x="3221165" y="2053279"/>
          <a:ext cx="1447434" cy="486753"/>
        </a:xfrm>
        <a:prstGeom prst="lef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3367191" y="2150630"/>
        <a:ext cx="1155382" cy="292051"/>
      </dsp:txXfrm>
    </dsp:sp>
  </dsp:spTree>
</dsp:drawing>
</file>

<file path=ppt/diagrams/layout1.xml><?xml version="1.0" encoding="utf-8"?>
<dgm:layoutDef xmlns:dgm="http://schemas.openxmlformats.org/drawingml/2006/diagram" xmlns:a="http://schemas.openxmlformats.org/drawingml/2006/main" uniqueId="urn:microsoft.com/office/officeart/2005/8/layout/radial4">
  <dgm:title val=""/>
  <dgm:desc val=""/>
  <dgm:catLst>
    <dgm:cat type="relationship" pri="19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t modelId="11"/>
        <dgm:pt modelId="12"/>
      </dgm:ptLst>
      <dgm:cxnLst>
        <dgm:cxn modelId="2" srcId="0" destId="1" srcOrd="0" destOrd="0"/>
        <dgm:cxn modelId="15" srcId="1" destId="11" srcOrd="0" destOrd="0"/>
        <dgm:cxn modelId="16" srcId="1" destId="12" srcOrd="1"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0"/>
              <dgm:param type="spanAng" val="360"/>
              <dgm:param type="ctrShpMap" val="fNode"/>
            </dgm:alg>
          </dgm:if>
          <dgm:else name="Name4">
            <dgm:choose name="Name5">
              <dgm:if name="Name6" axis="ch ch" ptType="node node" st="1 1" cnt="1 0" func="cnt" op="lte" val="3">
                <dgm:alg type="cycle">
                  <dgm:param type="stAng" val="-55"/>
                  <dgm:param type="spanAng" val="110"/>
                  <dgm:param type="ctrShpMap" val="fNode"/>
                </dgm:alg>
              </dgm:if>
              <dgm:else name="Name7">
                <dgm:choose name="Name8">
                  <dgm:if name="Name9" axis="ch ch" ptType="node node" st="1 1" cnt="1 0" func="cnt" op="equ" val="4">
                    <dgm:alg type="cycle">
                      <dgm:param type="stAng" val="-75"/>
                      <dgm:param type="spanAng" val="150"/>
                      <dgm:param type="ctrShpMap" val="fNode"/>
                    </dgm:alg>
                  </dgm:if>
                  <dgm:else name="Name10">
                    <dgm:alg type="cycle">
                      <dgm:param type="stAng" val="-90"/>
                      <dgm:param type="spanAng" val="180"/>
                      <dgm:param type="ctrShpMap" val="fNode"/>
                    </dgm:alg>
                  </dgm:else>
                </dgm:choose>
              </dgm:else>
            </dgm:choose>
          </dgm:else>
        </dgm:choose>
      </dgm:if>
      <dgm:else name="Name11">
        <dgm:choose name="Name12">
          <dgm:if name="Name13" axis="ch ch" ptType="node node" st="1 1" cnt="1 0" func="cnt" op="lte" val="1">
            <dgm:alg type="cycle">
              <dgm:param type="stAng" val="0"/>
              <dgm:param type="spanAng" val="-360"/>
              <dgm:param type="ctrShpMap" val="fNode"/>
            </dgm:alg>
          </dgm:if>
          <dgm:else name="Name14">
            <dgm:choose name="Name15">
              <dgm:if name="Name16" axis="ch ch" ptType="node node" st="1 1" cnt="1 0" func="cnt" op="lte" val="3">
                <dgm:alg type="cycle">
                  <dgm:param type="stAng" val="55"/>
                  <dgm:param type="spanAng" val="-110"/>
                  <dgm:param type="ctrShpMap" val="fNode"/>
                </dgm:alg>
              </dgm:if>
              <dgm:else name="Name17">
                <dgm:choose name="Name18">
                  <dgm:if name="Name19" axis="ch ch" ptType="node node" st="1 1" cnt="1 0" func="cnt" op="equ" val="4">
                    <dgm:alg type="cycle">
                      <dgm:param type="stAng" val="75"/>
                      <dgm:param type="spanAng" val="-150"/>
                      <dgm:param type="ctrShpMap" val="fNode"/>
                    </dgm:alg>
                  </dgm:if>
                  <dgm:else name="Name20">
                    <dgm:alg type="cycle">
                      <dgm:param type="stAng" val="90"/>
                      <dgm:param type="spanAng" val="-180"/>
                      <dgm:param type="ctrShpMap" val="fNode"/>
                    </dgm:alg>
                  </dgm:else>
                </dgm:choose>
              </dgm:else>
            </dgm:choose>
          </dgm:else>
        </dgm:choose>
      </dgm:else>
    </dgm:choose>
    <dgm:shape xmlns:r="http://schemas.openxmlformats.org/officeDocument/2006/relationships" r:blip="">
      <dgm:adjLst/>
    </dgm:shape>
    <dgm:presOf/>
    <dgm:constrLst>
      <dgm:constr type="w" for="ch" forName="centerShape" refType="w"/>
      <dgm:constr type="w" for="ch" forName="node" refType="w" refFor="ch" refForName="centerShape" fact="0.95"/>
      <dgm:constr type="h" for="ch" forName="parTrans" refType="w" refFor="ch" refForName="centerShape" fact="0.285"/>
      <dgm:constr type="sp" refType="w" refFor="ch" refForName="centerShape" op="equ" fact="0.23"/>
      <dgm:constr type="sibSp" refType="w" refFor="ch" refForName="node" fact="0.1"/>
      <dgm:constr type="primFontSz" for="ch" forName="node" op="equ"/>
    </dgm:constrLst>
    <dgm:choose name="Name21">
      <dgm:if name="Name22" axis="ch ch" ptType="node node" st="1 1" cnt="1 0" func="cnt" op="lte" val="5">
        <dgm:ruleLst>
          <dgm:rule type="w" for="ch" forName="centerShape" val="NaN" fact="0.27" max="NaN"/>
        </dgm:ruleLst>
      </dgm:if>
      <dgm:else name="Name23">
        <dgm:ruleLst>
          <dgm:rule type="w" for="ch" forName="centerShape" val="NaN" fact="0.27" max="NaN"/>
          <dgm:rule type="w" for="ch" forName="node" val="NaN" fact="0.7" max="NaN"/>
        </dgm:ruleLst>
      </dgm:else>
    </dgm:choose>
    <dgm:forEach name="Name24" axis="ch" ptType="node" cnt="1">
      <dgm:layoutNode name="centerShape" styleLbl="node0">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 type="primFontSz" val="65"/>
          <dgm:constr type="h" refType="w"/>
        </dgm:constrLst>
        <dgm:ruleLst>
          <dgm:rule type="primFontSz" val="5" fact="NaN" max="NaN"/>
        </dgm:ruleLst>
      </dgm:layoutNode>
      <dgm:forEach name="Name25" axis="ch">
        <dgm:forEach name="Name26" axis="self" ptType="parTrans">
          <dgm:layoutNode name="parTrans" styleLbl="bgSibTrans2D1">
            <dgm:alg type="conn">
              <dgm:param type="begPts" val="auto"/>
              <dgm:param type="endPts" val="ctr"/>
              <dgm:param type="endSty" val="noArr"/>
              <dgm:param type="begSty" val="arr"/>
            </dgm:alg>
            <dgm:shape xmlns:r="http://schemas.openxmlformats.org/officeDocument/2006/relationships" type="conn" r:blip="">
              <dgm:adjLst/>
            </dgm:shape>
            <dgm:presOf axis="self"/>
            <dgm:constrLst>
              <dgm:constr type="begPad" refType="connDist" fact="0.055"/>
              <dgm:constr type="endPad"/>
            </dgm:constrLst>
            <dgm:ruleLst/>
          </dgm:layoutNode>
        </dgm:forEach>
        <dgm:forEach name="Name27" axis="self" ptType="node">
          <dgm:layoutNode name="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h" refType="w" fact="0.8"/>
              <dgm:constr type="tMarg" refType="primFontSz" fact="0.15"/>
              <dgm:constr type="bMarg" refType="primFontSz" fact="0.15"/>
              <dgm:constr type="lMarg" refType="primFontSz" fact="0.15"/>
              <dgm:constr type="rMarg" refType="primFontSz" fact="0.15"/>
            </dgm:constrLst>
            <dgm:ruleLst>
              <dgm:rule type="primFontSz" val="5" fact="NaN" max="NaN"/>
            </dgm:ruleLst>
          </dgm:layoutNod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7">
  <dgm:title val=""/>
  <dgm:desc val=""/>
  <dgm:catLst>
    <dgm:cat type="cycle" pri="6000"/>
  </dgm:catLst>
  <dgm:sampData>
    <dgm:dataModel>
      <dgm:ptLst>
        <dgm:pt modelId="0" type="doc"/>
        <dgm:pt modelId="1">
          <dgm:prSet phldr="1"/>
        </dgm:pt>
        <dgm:pt modelId="2">
          <dgm:prSet phldr="1"/>
        </dgm:pt>
        <dgm:pt modelId="3">
          <dgm:prSet phldr="1"/>
        </dgm:pt>
      </dgm:ptLst>
      <dgm:cxnLst>
        <dgm:cxn modelId="6" srcId="0" destId="1" srcOrd="0" destOrd="0"/>
        <dgm:cxn modelId="7" srcId="0" destId="2" srcOrd="1" destOrd="0"/>
        <dgm:cxn modelId="8" srcId="0" destId="3" srcOrd="2"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func="var" arg="dir" op="equ" val="norm">
        <dgm:alg type="cycle">
          <dgm:param type="stAng" val="0"/>
          <dgm:param type="spanAng" val="360"/>
        </dgm:alg>
      </dgm:if>
      <dgm:else name="Name3">
        <dgm:alg type="cycle">
          <dgm:param type="stAng" val="0"/>
          <dgm:param type="spanAng" val="-360"/>
        </dgm:alg>
      </dgm:else>
    </dgm:choose>
    <dgm:shape xmlns:r="http://schemas.openxmlformats.org/officeDocument/2006/relationships" r:blip="">
      <dgm:adjLst/>
    </dgm:shape>
    <dgm:presOf/>
    <dgm:constrLst>
      <dgm:constr type="diam" refType="w"/>
      <dgm:constr type="w" for="ch" ptType="node" refType="w"/>
      <dgm:constr type="primFontSz" for="ch" ptType="node" op="equ" val="65"/>
      <dgm:constr type="w" for="ch" forName="sibTrans" refType="w" refFor="ch" refPtType="node" op="equ" fact="0.35"/>
      <dgm:constr type="connDist" for="ch" forName="sibTrans" op="equ"/>
      <dgm:constr type="primFontSz" for="des" forName="connectorText" op="equ" val="55"/>
      <dgm:constr type="primFontSz" for="des" forName="connectorText" refType="primFontSz" refFor="ch" refPtType="node" op="lte" fact="0.8"/>
      <dgm:constr type="sibSp" refType="w" refFor="ch" refPtType="node" op="equ" fact="0.65"/>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4">
        <dgm:if name="Name5" axis="par ch" ptType="doc node" func="cnt" op="gt" val="1">
          <dgm:forEach name="sibTransForEach" axis="followSib" ptType="sibTrans" hideLastTrans="0" cnt="1">
            <dgm:layoutNode name="sibTrans">
              <dgm:choose name="Name6">
                <dgm:if name="Name7" axis="par ch" ptType="doc node" func="posEven" op="equ" val="1">
                  <dgm:alg type="conn">
                    <dgm:param type="begPts" val="radial"/>
                    <dgm:param type="endPts" val="radial"/>
                    <dgm:param type="begSty" val="arr"/>
                    <dgm:param type="endSty" val="arr"/>
                  </dgm:alg>
                </dgm:if>
                <dgm:else name="Name8">
                  <dgm:alg type="conn">
                    <dgm:param type="begPts" val="auto"/>
                    <dgm:param type="endPts" val="auto"/>
                    <dgm:param type="begSty" val="arr"/>
                    <dgm:param type="endSty" val="arr"/>
                  </dgm:alg>
                </dgm:else>
              </dgm:choose>
              <dgm:shape xmlns:r="http://schemas.openxmlformats.org/officeDocument/2006/relationships" type="conn" r:blip="">
                <dgm:adjLst/>
              </dgm:shape>
              <dgm:presOf axis="self"/>
              <dgm:constrLst>
                <dgm:constr type="h" refType="w" fact="0.5"/>
                <dgm:constr type="connDist"/>
                <dgm:constr type="begPad" refType="connDist" fact="0.1"/>
                <dgm:constr type="endPad" refType="connDist" fact="0.1"/>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9"/>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dirty="0">
              <a:latin typeface="Arial" charset="0"/>
            </a:endParaRPr>
          </a:p>
        </p:txBody>
      </p:sp>
      <p:sp>
        <p:nvSpPr>
          <p:cNvPr id="3" name="Date Placeholder 2"/>
          <p:cNvSpPr>
            <a:spLocks noGrp="1"/>
          </p:cNvSpPr>
          <p:nvPr>
            <p:ph type="dt" sz="quarter" idx="1"/>
          </p:nvPr>
        </p:nvSpPr>
        <p:spPr>
          <a:xfrm>
            <a:off x="3884613" y="1"/>
            <a:ext cx="2971800" cy="458788"/>
          </a:xfrm>
          <a:prstGeom prst="rect">
            <a:avLst/>
          </a:prstGeom>
        </p:spPr>
        <p:txBody>
          <a:bodyPr vert="horz" lIns="91440" tIns="45720" rIns="91440" bIns="45720" rtlCol="0"/>
          <a:lstStyle>
            <a:lvl1pPr algn="r">
              <a:defRPr sz="1200"/>
            </a:lvl1pPr>
          </a:lstStyle>
          <a:p>
            <a:fld id="{FF371A3B-994A-3A49-B57B-E42F4CDF9B6F}" type="datetimeFigureOut">
              <a:rPr lang="en-US" smtClean="0">
                <a:latin typeface="Arial" charset="0"/>
              </a:rPr>
              <a:t>11/2/20</a:t>
            </a:fld>
            <a:endParaRPr lang="en-US" dirty="0">
              <a:latin typeface="Arial"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Arial"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CCD8BA3-4CB8-0949-BA41-682344F7479D}" type="slidenum">
              <a:rPr lang="en-US" smtClean="0">
                <a:latin typeface="Arial" charset="0"/>
              </a:rPr>
              <a:t>‹#›</a:t>
            </a:fld>
            <a:endParaRPr lang="en-US" dirty="0">
              <a:latin typeface="Arial" charset="0"/>
            </a:endParaRPr>
          </a:p>
        </p:txBody>
      </p:sp>
    </p:spTree>
    <p:extLst>
      <p:ext uri="{BB962C8B-B14F-4D97-AF65-F5344CB8AC3E}">
        <p14:creationId xmlns:p14="http://schemas.microsoft.com/office/powerpoint/2010/main" val="157007672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7.png>
</file>

<file path=ppt/media/image19.png>
</file>

<file path=ppt/media/image2.png>
</file>

<file path=ppt/media/image20.jpg>
</file>

<file path=ppt/media/image21.png>
</file>

<file path=ppt/media/image23.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b="0" i="0">
                <a:latin typeface="Arial" charset="0"/>
              </a:defRPr>
            </a:lvl1pPr>
          </a:lstStyle>
          <a:p>
            <a:endParaRPr lang="en-US" dirty="0"/>
          </a:p>
        </p:txBody>
      </p:sp>
      <p:sp>
        <p:nvSpPr>
          <p:cNvPr id="3" name="Date Placehold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b="0" i="0">
                <a:latin typeface="Arial" charset="0"/>
              </a:defRPr>
            </a:lvl1pPr>
          </a:lstStyle>
          <a:p>
            <a:fld id="{E7F3A0D5-E9AF-4B44-8B89-BAB2B2CD0CCD}" type="datetimeFigureOut">
              <a:rPr lang="en-US" smtClean="0"/>
              <a:pPr/>
              <a:t>11/2/20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rial"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rial" charset="0"/>
              </a:defRPr>
            </a:lvl1pPr>
          </a:lstStyle>
          <a:p>
            <a:fld id="{39297335-E23B-0545-8DFE-98A3B1147F8C}" type="slidenum">
              <a:rPr lang="en-US" smtClean="0"/>
              <a:pPr/>
              <a:t>‹#›</a:t>
            </a:fld>
            <a:endParaRPr lang="en-US" dirty="0"/>
          </a:p>
        </p:txBody>
      </p:sp>
    </p:spTree>
    <p:extLst>
      <p:ext uri="{BB962C8B-B14F-4D97-AF65-F5344CB8AC3E}">
        <p14:creationId xmlns:p14="http://schemas.microsoft.com/office/powerpoint/2010/main" val="1814283800"/>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charset="0"/>
        <a:ea typeface="+mn-ea"/>
        <a:cs typeface="+mn-cs"/>
      </a:defRPr>
    </a:lvl1pPr>
    <a:lvl2pPr marL="457200" algn="l" defTabSz="914400" rtl="0" eaLnBrk="1" latinLnBrk="0" hangingPunct="1">
      <a:defRPr sz="1200" b="0" i="0" kern="1200">
        <a:solidFill>
          <a:schemeClr val="tx1"/>
        </a:solidFill>
        <a:latin typeface="Arial" charset="0"/>
        <a:ea typeface="+mn-ea"/>
        <a:cs typeface="+mn-cs"/>
      </a:defRPr>
    </a:lvl2pPr>
    <a:lvl3pPr marL="914400" algn="l" defTabSz="914400" rtl="0" eaLnBrk="1" latinLnBrk="0" hangingPunct="1">
      <a:defRPr sz="1200" b="0" i="0" kern="1200">
        <a:solidFill>
          <a:schemeClr val="tx1"/>
        </a:solidFill>
        <a:latin typeface="Arial" charset="0"/>
        <a:ea typeface="+mn-ea"/>
        <a:cs typeface="+mn-cs"/>
      </a:defRPr>
    </a:lvl3pPr>
    <a:lvl4pPr marL="1371600" algn="l" defTabSz="914400" rtl="0" eaLnBrk="1" latinLnBrk="0" hangingPunct="1">
      <a:defRPr sz="1200" b="0" i="0" kern="1200">
        <a:solidFill>
          <a:schemeClr val="tx1"/>
        </a:solidFill>
        <a:latin typeface="Arial" charset="0"/>
        <a:ea typeface="+mn-ea"/>
        <a:cs typeface="+mn-cs"/>
      </a:defRPr>
    </a:lvl4pPr>
    <a:lvl5pPr marL="1828800" algn="l" defTabSz="914400" rtl="0" eaLnBrk="1" latinLnBrk="0" hangingPunct="1">
      <a:defRPr sz="1200" b="0" i="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2"/>
            <a:r>
              <a:rPr lang="en-US" dirty="0"/>
              <a:t>Every </a:t>
            </a:r>
            <a:r>
              <a:rPr lang="en-US" dirty="0" err="1"/>
              <a:t>scRNA-seq</a:t>
            </a:r>
            <a:r>
              <a:rPr lang="en-US" dirty="0"/>
              <a:t> data may look similar to tools like Seurat/</a:t>
            </a:r>
            <a:r>
              <a:rPr lang="en-US" dirty="0" err="1"/>
              <a:t>scNetViz</a:t>
            </a:r>
            <a:r>
              <a:rPr lang="en-US" dirty="0"/>
              <a:t>. </a:t>
            </a:r>
          </a:p>
          <a:p>
            <a:pPr lvl="2"/>
            <a:r>
              <a:rPr lang="en-US" dirty="0"/>
              <a:t>But underlying the data is a story, a design</a:t>
            </a:r>
          </a:p>
          <a:p>
            <a:pPr lvl="2"/>
            <a:r>
              <a:rPr lang="en-US" dirty="0"/>
              <a:t>Whatever tests we perform to estimate p-values, should take into account this design.</a:t>
            </a:r>
          </a:p>
          <a:p>
            <a:pPr lvl="2"/>
            <a:r>
              <a:rPr lang="en-US" dirty="0"/>
              <a:t>Unless the variabilit</a:t>
            </a:r>
            <a:r>
              <a:rPr lang="en-US" baseline="0" dirty="0"/>
              <a:t>y and dependency implicit in the design is taken into account in estimating fold-changes, the associated p-values are incorrect. We are therefore not controlling the number false positives in any resulting list of genes. Our designs and associated analyses may then end up black lists created by John </a:t>
            </a:r>
            <a:r>
              <a:rPr lang="en-US" baseline="0" dirty="0" err="1"/>
              <a:t>Ionidis</a:t>
            </a:r>
            <a:r>
              <a:rPr lang="en-US" baseline="0" dirty="0"/>
              <a:t>.</a:t>
            </a:r>
            <a:endParaRPr lang="en-US" dirty="0"/>
          </a:p>
          <a:p>
            <a:endParaRPr lang="en-US" dirty="0"/>
          </a:p>
        </p:txBody>
      </p:sp>
      <p:sp>
        <p:nvSpPr>
          <p:cNvPr id="4" name="Slide Number Placeholder 3"/>
          <p:cNvSpPr>
            <a:spLocks noGrp="1"/>
          </p:cNvSpPr>
          <p:nvPr>
            <p:ph type="sldNum" sz="quarter" idx="10"/>
          </p:nvPr>
        </p:nvSpPr>
        <p:spPr/>
        <p:txBody>
          <a:bodyPr/>
          <a:lstStyle/>
          <a:p>
            <a:fld id="{39297335-E23B-0545-8DFE-98A3B1147F8C}" type="slidenum">
              <a:rPr lang="en-US" smtClean="0"/>
              <a:pPr/>
              <a:t>3</a:t>
            </a:fld>
            <a:endParaRPr lang="en-US" dirty="0"/>
          </a:p>
        </p:txBody>
      </p:sp>
    </p:spTree>
    <p:extLst>
      <p:ext uri="{BB962C8B-B14F-4D97-AF65-F5344CB8AC3E}">
        <p14:creationId xmlns:p14="http://schemas.microsoft.com/office/powerpoint/2010/main" val="27234501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Takes into account potential technical sources</a:t>
            </a:r>
            <a:r>
              <a:rPr lang="en-US" baseline="0" dirty="0"/>
              <a:t> of variation using detection rate, potential variation associated with clusters/cell-types and individuals.</a:t>
            </a:r>
          </a:p>
          <a:p>
            <a:endParaRPr lang="en-US" baseline="0" dirty="0"/>
          </a:p>
          <a:p>
            <a:r>
              <a:rPr lang="en-US" baseline="0" dirty="0"/>
              <a:t>Only one test, one p-value per gene, so multiple testing across all genes once.</a:t>
            </a:r>
          </a:p>
          <a:p>
            <a:endParaRPr lang="en-US" baseline="0" dirty="0"/>
          </a:p>
          <a:p>
            <a:r>
              <a:rPr lang="en-US" baseline="0" dirty="0"/>
              <a:t>How do identify cluster specific effects?</a:t>
            </a:r>
            <a:endParaRPr lang="en-US" dirty="0"/>
          </a:p>
        </p:txBody>
      </p:sp>
      <p:sp>
        <p:nvSpPr>
          <p:cNvPr id="4" name="Slide Number Placeholder 3"/>
          <p:cNvSpPr>
            <a:spLocks noGrp="1"/>
          </p:cNvSpPr>
          <p:nvPr>
            <p:ph type="sldNum" sz="quarter" idx="10"/>
          </p:nvPr>
        </p:nvSpPr>
        <p:spPr/>
        <p:txBody>
          <a:bodyPr/>
          <a:lstStyle/>
          <a:p>
            <a:fld id="{39297335-E23B-0545-8DFE-98A3B1147F8C}" type="slidenum">
              <a:rPr lang="en-US" smtClean="0"/>
              <a:pPr/>
              <a:t>39</a:t>
            </a:fld>
            <a:endParaRPr lang="en-US" dirty="0"/>
          </a:p>
        </p:txBody>
      </p:sp>
    </p:spTree>
    <p:extLst>
      <p:ext uri="{BB962C8B-B14F-4D97-AF65-F5344CB8AC3E}">
        <p14:creationId xmlns:p14="http://schemas.microsoft.com/office/powerpoint/2010/main" val="22386635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2"/>
            <a:r>
              <a:rPr lang="en-US" dirty="0"/>
              <a:t>Every </a:t>
            </a:r>
            <a:r>
              <a:rPr lang="en-US" dirty="0" err="1"/>
              <a:t>scRNA-seq</a:t>
            </a:r>
            <a:r>
              <a:rPr lang="en-US" dirty="0"/>
              <a:t> data may look similar to tools like Seurat/</a:t>
            </a:r>
            <a:r>
              <a:rPr lang="en-US" dirty="0" err="1"/>
              <a:t>scNetViz</a:t>
            </a:r>
            <a:r>
              <a:rPr lang="en-US" dirty="0"/>
              <a:t>. </a:t>
            </a:r>
          </a:p>
          <a:p>
            <a:pPr lvl="2"/>
            <a:r>
              <a:rPr lang="en-US" dirty="0"/>
              <a:t>But underlying the data is a story, a design</a:t>
            </a:r>
          </a:p>
          <a:p>
            <a:pPr lvl="2"/>
            <a:r>
              <a:rPr lang="en-US" dirty="0"/>
              <a:t>Whatever tests we perform to estimate p-values, should take into account this design.</a:t>
            </a:r>
          </a:p>
          <a:p>
            <a:pPr lvl="2"/>
            <a:r>
              <a:rPr lang="en-US" dirty="0"/>
              <a:t>Unless the variabilit</a:t>
            </a:r>
            <a:r>
              <a:rPr lang="en-US" baseline="0" dirty="0"/>
              <a:t>y and dependency implicit in the design is taken into account in estimating fold-changes, the associated p-values are incorrect. We are therefore not controlling the number false positives in any resulting list of genes. Our designs and associated analyses may then end up black lists created by John </a:t>
            </a:r>
            <a:r>
              <a:rPr lang="en-US" baseline="0" dirty="0" err="1"/>
              <a:t>Ionidis</a:t>
            </a:r>
            <a:r>
              <a:rPr lang="en-US" baseline="0" dirty="0"/>
              <a:t>.</a:t>
            </a:r>
            <a:endParaRPr lang="en-US" dirty="0"/>
          </a:p>
          <a:p>
            <a:endParaRPr lang="en-US" dirty="0"/>
          </a:p>
        </p:txBody>
      </p:sp>
      <p:sp>
        <p:nvSpPr>
          <p:cNvPr id="4" name="Slide Number Placeholder 3"/>
          <p:cNvSpPr>
            <a:spLocks noGrp="1"/>
          </p:cNvSpPr>
          <p:nvPr>
            <p:ph type="sldNum" sz="quarter" idx="10"/>
          </p:nvPr>
        </p:nvSpPr>
        <p:spPr/>
        <p:txBody>
          <a:bodyPr/>
          <a:lstStyle/>
          <a:p>
            <a:fld id="{39297335-E23B-0545-8DFE-98A3B1147F8C}" type="slidenum">
              <a:rPr lang="en-US" smtClean="0"/>
              <a:pPr/>
              <a:t>44</a:t>
            </a:fld>
            <a:endParaRPr lang="en-US" dirty="0"/>
          </a:p>
        </p:txBody>
      </p:sp>
    </p:spTree>
    <p:extLst>
      <p:ext uri="{BB962C8B-B14F-4D97-AF65-F5344CB8AC3E}">
        <p14:creationId xmlns:p14="http://schemas.microsoft.com/office/powerpoint/2010/main" val="9004969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Inference at cluster level is not advisable</a:t>
            </a:r>
          </a:p>
          <a:p>
            <a:r>
              <a:rPr lang="en-US" dirty="0"/>
              <a:t>How does one reproduce these results? </a:t>
            </a:r>
          </a:p>
          <a:p>
            <a:r>
              <a:rPr lang="en-US" dirty="0"/>
              <a:t>What experimental design will allow you to sample cells from cluster 7 and cluster 9?</a:t>
            </a:r>
          </a:p>
          <a:p>
            <a:endParaRPr lang="en-US" dirty="0"/>
          </a:p>
          <a:p>
            <a:r>
              <a:rPr lang="en-US" dirty="0"/>
              <a:t>This data was generated</a:t>
            </a:r>
            <a:r>
              <a:rPr lang="en-US" baseline="0" dirty="0"/>
              <a:t> with a specific design, a hierarchical one </a:t>
            </a:r>
            <a:r>
              <a:rPr lang="mr-IN" baseline="0" dirty="0"/>
              <a:t>–</a:t>
            </a:r>
            <a:r>
              <a:rPr lang="en-US" baseline="0" dirty="0"/>
              <a:t> within a given time-point, two replicates are chosen, within each replicate cells are chosen</a:t>
            </a:r>
          </a:p>
          <a:p>
            <a:r>
              <a:rPr lang="en-US" baseline="0" dirty="0"/>
              <a:t>So any p-values one gets from identifying time associated genes will be incorrect. We are not making sure our results are reproducible.</a:t>
            </a:r>
          </a:p>
          <a:p>
            <a:endParaRPr lang="en-US" baseline="0" dirty="0"/>
          </a:p>
          <a:p>
            <a:r>
              <a:rPr lang="en-US" baseline="0" dirty="0"/>
              <a:t>I am going to describe an approach that will provide more honest p-values. The approach will use tools that are existing but is not going to be as straightforward as clicking a button. Every data set is </a:t>
            </a:r>
            <a:r>
              <a:rPr lang="en-US" baseline="0" dirty="0" err="1"/>
              <a:t>unqiue</a:t>
            </a:r>
            <a:r>
              <a:rPr lang="en-US" baseline="0" dirty="0"/>
              <a:t>. You will need to put some thought into it or discuss with a biostatistician.</a:t>
            </a:r>
            <a:endParaRPr lang="en-US" dirty="0"/>
          </a:p>
          <a:p>
            <a:endParaRPr lang="en-US" dirty="0"/>
          </a:p>
        </p:txBody>
      </p:sp>
      <p:sp>
        <p:nvSpPr>
          <p:cNvPr id="4" name="Slide Number Placeholder 3"/>
          <p:cNvSpPr>
            <a:spLocks noGrp="1"/>
          </p:cNvSpPr>
          <p:nvPr>
            <p:ph type="sldNum" sz="quarter" idx="10"/>
          </p:nvPr>
        </p:nvSpPr>
        <p:spPr/>
        <p:txBody>
          <a:bodyPr/>
          <a:lstStyle/>
          <a:p>
            <a:fld id="{39297335-E23B-0545-8DFE-98A3B1147F8C}" type="slidenum">
              <a:rPr lang="en-US" smtClean="0"/>
              <a:pPr/>
              <a:t>48</a:t>
            </a:fld>
            <a:endParaRPr lang="en-US" dirty="0"/>
          </a:p>
        </p:txBody>
      </p:sp>
    </p:spTree>
    <p:extLst>
      <p:ext uri="{BB962C8B-B14F-4D97-AF65-F5344CB8AC3E}">
        <p14:creationId xmlns:p14="http://schemas.microsoft.com/office/powerpoint/2010/main" val="22318612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297335-E23B-0545-8DFE-98A3B1147F8C}" type="slidenum">
              <a:rPr lang="en-US" smtClean="0"/>
              <a:pPr/>
              <a:t>52</a:t>
            </a:fld>
            <a:endParaRPr lang="en-US" dirty="0"/>
          </a:p>
        </p:txBody>
      </p:sp>
    </p:spTree>
    <p:extLst>
      <p:ext uri="{BB962C8B-B14F-4D97-AF65-F5344CB8AC3E}">
        <p14:creationId xmlns:p14="http://schemas.microsoft.com/office/powerpoint/2010/main" val="1610225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5</a:t>
            </a:fld>
            <a:endParaRPr lang="en-US" dirty="0"/>
          </a:p>
        </p:txBody>
      </p:sp>
    </p:spTree>
    <p:extLst>
      <p:ext uri="{BB962C8B-B14F-4D97-AF65-F5344CB8AC3E}">
        <p14:creationId xmlns:p14="http://schemas.microsoft.com/office/powerpoint/2010/main" val="27760221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297335-E23B-0545-8DFE-98A3B1147F8C}" type="slidenum">
              <a:rPr lang="en-US" smtClean="0"/>
              <a:pPr/>
              <a:t>6</a:t>
            </a:fld>
            <a:endParaRPr lang="en-US" dirty="0"/>
          </a:p>
        </p:txBody>
      </p:sp>
    </p:spTree>
    <p:extLst>
      <p:ext uri="{BB962C8B-B14F-4D97-AF65-F5344CB8AC3E}">
        <p14:creationId xmlns:p14="http://schemas.microsoft.com/office/powerpoint/2010/main" val="21903186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Risso</a:t>
            </a:r>
            <a:r>
              <a:rPr lang="en-US" dirty="0"/>
              <a:t> et al 2014</a:t>
            </a:r>
          </a:p>
        </p:txBody>
      </p:sp>
      <p:sp>
        <p:nvSpPr>
          <p:cNvPr id="4" name="Slide Number Placeholder 3"/>
          <p:cNvSpPr>
            <a:spLocks noGrp="1"/>
          </p:cNvSpPr>
          <p:nvPr>
            <p:ph type="sldNum" sz="quarter" idx="5"/>
          </p:nvPr>
        </p:nvSpPr>
        <p:spPr/>
        <p:txBody>
          <a:bodyPr/>
          <a:lstStyle/>
          <a:p>
            <a:fld id="{39297335-E23B-0545-8DFE-98A3B1147F8C}" type="slidenum">
              <a:rPr lang="en-US" smtClean="0"/>
              <a:pPr/>
              <a:t>18</a:t>
            </a:fld>
            <a:endParaRPr lang="en-US" dirty="0"/>
          </a:p>
        </p:txBody>
      </p:sp>
    </p:spTree>
    <p:extLst>
      <p:ext uri="{BB962C8B-B14F-4D97-AF65-F5344CB8AC3E}">
        <p14:creationId xmlns:p14="http://schemas.microsoft.com/office/powerpoint/2010/main" val="8118695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19</a:t>
            </a:fld>
            <a:endParaRPr lang="en-US" dirty="0"/>
          </a:p>
        </p:txBody>
      </p:sp>
    </p:spTree>
    <p:extLst>
      <p:ext uri="{BB962C8B-B14F-4D97-AF65-F5344CB8AC3E}">
        <p14:creationId xmlns:p14="http://schemas.microsoft.com/office/powerpoint/2010/main" val="817753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Risso</a:t>
            </a:r>
            <a:r>
              <a:rPr lang="en-US" dirty="0"/>
              <a:t> et al 2014</a:t>
            </a:r>
          </a:p>
        </p:txBody>
      </p:sp>
      <p:sp>
        <p:nvSpPr>
          <p:cNvPr id="4" name="Slide Number Placeholder 3"/>
          <p:cNvSpPr>
            <a:spLocks noGrp="1"/>
          </p:cNvSpPr>
          <p:nvPr>
            <p:ph type="sldNum" sz="quarter" idx="5"/>
          </p:nvPr>
        </p:nvSpPr>
        <p:spPr/>
        <p:txBody>
          <a:bodyPr/>
          <a:lstStyle/>
          <a:p>
            <a:fld id="{39297335-E23B-0545-8DFE-98A3B1147F8C}" type="slidenum">
              <a:rPr lang="en-US" smtClean="0"/>
              <a:pPr/>
              <a:t>22</a:t>
            </a:fld>
            <a:endParaRPr lang="en-US" dirty="0"/>
          </a:p>
        </p:txBody>
      </p:sp>
    </p:spTree>
    <p:extLst>
      <p:ext uri="{BB962C8B-B14F-4D97-AF65-F5344CB8AC3E}">
        <p14:creationId xmlns:p14="http://schemas.microsoft.com/office/powerpoint/2010/main" val="31848571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en.wikipedia.org</a:t>
            </a:r>
            <a:r>
              <a:rPr lang="en-US" dirty="0"/>
              <a:t>/wiki/</a:t>
            </a:r>
            <a:r>
              <a:rPr lang="en-US" dirty="0" err="1"/>
              <a:t>There_are_known_knowns</a:t>
            </a:r>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25</a:t>
            </a:fld>
            <a:endParaRPr lang="en-US" dirty="0"/>
          </a:p>
        </p:txBody>
      </p:sp>
    </p:spTree>
    <p:extLst>
      <p:ext uri="{BB962C8B-B14F-4D97-AF65-F5344CB8AC3E}">
        <p14:creationId xmlns:p14="http://schemas.microsoft.com/office/powerpoint/2010/main" val="5109082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Leek et al 2010</a:t>
            </a:r>
          </a:p>
        </p:txBody>
      </p:sp>
      <p:sp>
        <p:nvSpPr>
          <p:cNvPr id="4" name="Slide Number Placeholder 3"/>
          <p:cNvSpPr>
            <a:spLocks noGrp="1"/>
          </p:cNvSpPr>
          <p:nvPr>
            <p:ph type="sldNum" sz="quarter" idx="5"/>
          </p:nvPr>
        </p:nvSpPr>
        <p:spPr/>
        <p:txBody>
          <a:bodyPr/>
          <a:lstStyle/>
          <a:p>
            <a:fld id="{39297335-E23B-0545-8DFE-98A3B1147F8C}" type="slidenum">
              <a:rPr lang="en-US" smtClean="0"/>
              <a:pPr/>
              <a:t>27</a:t>
            </a:fld>
            <a:endParaRPr lang="en-US" dirty="0"/>
          </a:p>
        </p:txBody>
      </p:sp>
    </p:spTree>
    <p:extLst>
      <p:ext uri="{BB962C8B-B14F-4D97-AF65-F5344CB8AC3E}">
        <p14:creationId xmlns:p14="http://schemas.microsoft.com/office/powerpoint/2010/main" val="25675269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9297335-E23B-0545-8DFE-98A3B1147F8C}" type="slidenum">
              <a:rPr lang="en-US" smtClean="0"/>
              <a:pPr/>
              <a:t>34</a:t>
            </a:fld>
            <a:endParaRPr lang="en-US" dirty="0"/>
          </a:p>
        </p:txBody>
      </p:sp>
    </p:spTree>
    <p:extLst>
      <p:ext uri="{BB962C8B-B14F-4D97-AF65-F5344CB8AC3E}">
        <p14:creationId xmlns:p14="http://schemas.microsoft.com/office/powerpoint/2010/main" val="31481002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02A4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3232" cy="6858000"/>
          </a:xfrm>
          <a:prstGeom prst="rect">
            <a:avLst/>
          </a:prstGeom>
        </p:spPr>
      </p:pic>
      <p:sp>
        <p:nvSpPr>
          <p:cNvPr id="3" name="Subtitle 2"/>
          <p:cNvSpPr>
            <a:spLocks noGrp="1"/>
          </p:cNvSpPr>
          <p:nvPr>
            <p:ph type="subTitle" idx="1" hasCustomPrompt="1"/>
          </p:nvPr>
        </p:nvSpPr>
        <p:spPr>
          <a:xfrm>
            <a:off x="1519616" y="5467527"/>
            <a:ext cx="9144000" cy="1253677"/>
          </a:xfrm>
          <a:prstGeom prst="rect">
            <a:avLst/>
          </a:prstGeom>
        </p:spPr>
        <p:txBody>
          <a:bodyPr lIns="0" tIns="0" rIns="0" bIns="0">
            <a:spAutoFit/>
          </a:bodyPr>
          <a:lstStyle>
            <a:lvl1pPr marL="0" indent="0" algn="ctr">
              <a:buNone/>
              <a:defRPr sz="2400" b="0" i="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Star Presenter Name</a:t>
            </a:r>
          </a:p>
          <a:p>
            <a:r>
              <a:rPr lang="en-US" dirty="0"/>
              <a:t>Staff Scientist @ Bioinformatics Core @ GIDB</a:t>
            </a:r>
          </a:p>
          <a:p>
            <a:r>
              <a:rPr lang="en-US" dirty="0"/>
              <a:t>Date</a:t>
            </a:r>
          </a:p>
        </p:txBody>
      </p:sp>
      <p:sp>
        <p:nvSpPr>
          <p:cNvPr id="2" name="Title 1"/>
          <p:cNvSpPr>
            <a:spLocks noGrp="1"/>
          </p:cNvSpPr>
          <p:nvPr>
            <p:ph type="ctrTitle" hasCustomPrompt="1"/>
          </p:nvPr>
        </p:nvSpPr>
        <p:spPr>
          <a:xfrm>
            <a:off x="914400" y="2463065"/>
            <a:ext cx="10363200" cy="1661993"/>
          </a:xfrm>
          <a:prstGeom prst="rect">
            <a:avLst/>
          </a:prstGeom>
        </p:spPr>
        <p:txBody>
          <a:bodyPr lIns="0" tIns="0" rIns="0" bIns="0" anchor="ctr" anchorCtr="0">
            <a:noAutofit/>
          </a:bodyPr>
          <a:lstStyle>
            <a:lvl1pPr algn="ctr">
              <a:defRPr sz="6000">
                <a:solidFill>
                  <a:schemeClr val="bg1"/>
                </a:solidFill>
              </a:defRPr>
            </a:lvl1pPr>
          </a:lstStyle>
          <a:p>
            <a:r>
              <a:rPr lang="en-US" dirty="0"/>
              <a:t>Must Attend Workshop Name</a:t>
            </a:r>
          </a:p>
        </p:txBody>
      </p:sp>
      <p:sp>
        <p:nvSpPr>
          <p:cNvPr id="7" name="Text Placeholder 6"/>
          <p:cNvSpPr>
            <a:spLocks noGrp="1"/>
          </p:cNvSpPr>
          <p:nvPr>
            <p:ph type="body" sz="quarter" idx="10" hasCustomPrompt="1"/>
          </p:nvPr>
        </p:nvSpPr>
        <p:spPr>
          <a:xfrm>
            <a:off x="914400" y="4182634"/>
            <a:ext cx="10363200" cy="498598"/>
          </a:xfrm>
          <a:prstGeom prst="rect">
            <a:avLst/>
          </a:prstGeom>
        </p:spPr>
        <p:txBody>
          <a:bodyPr wrap="square" lIns="0" tIns="0" rIns="0" bIns="0">
            <a:spAutoFit/>
          </a:bodyPr>
          <a:lstStyle>
            <a:lvl1pPr algn="ctr">
              <a:defRPr sz="3600" b="0" i="0">
                <a:solidFill>
                  <a:srgbClr val="06D0E2"/>
                </a:solidFill>
                <a:latin typeface="Arial" charset="0"/>
                <a:ea typeface="Arial" charset="0"/>
                <a:cs typeface="Arial" charset="0"/>
              </a:defRPr>
            </a:lvl1pPr>
          </a:lstStyle>
          <a:p>
            <a:pPr lvl="0"/>
            <a:r>
              <a:rPr lang="en-US" dirty="0"/>
              <a:t>Gladstone Institutes</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solidFill>
            <a:srgbClr val="002A4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Arial" charset="0"/>
            </a:endParaRPr>
          </a:p>
        </p:txBody>
      </p:sp>
      <p:sp>
        <p:nvSpPr>
          <p:cNvPr id="7" name="Title 1"/>
          <p:cNvSpPr>
            <a:spLocks noGrp="1"/>
          </p:cNvSpPr>
          <p:nvPr>
            <p:ph type="title"/>
          </p:nvPr>
        </p:nvSpPr>
        <p:spPr>
          <a:xfrm>
            <a:off x="839788" y="457200"/>
            <a:ext cx="3932237" cy="5880100"/>
          </a:xfrm>
          <a:prstGeom prst="rect">
            <a:avLst/>
          </a:prstGeom>
        </p:spPr>
        <p:txBody>
          <a:bodyPr lIns="0" tIns="0" rIns="0" bIns="0" anchor="ctr" anchorCtr="0">
            <a:noAutofit/>
          </a:bodyPr>
          <a:lstStyle>
            <a:lvl1pPr>
              <a:lnSpc>
                <a:spcPts val="5400"/>
              </a:lnSpc>
              <a:defRPr sz="5600">
                <a:solidFill>
                  <a:schemeClr val="bg1"/>
                </a:solidFill>
              </a:defRPr>
            </a:lvl1pPr>
          </a:lstStyle>
          <a:p>
            <a:r>
              <a:rPr lang="en-US"/>
              <a:t>Click to edit Master title style</a:t>
            </a:r>
            <a:endParaRPr lang="en-US" dirty="0"/>
          </a:p>
        </p:txBody>
      </p:sp>
      <p:sp>
        <p:nvSpPr>
          <p:cNvPr id="8" name="Text Placeholder 6"/>
          <p:cNvSpPr>
            <a:spLocks noGrp="1"/>
          </p:cNvSpPr>
          <p:nvPr>
            <p:ph type="body" sz="quarter" idx="10"/>
          </p:nvPr>
        </p:nvSpPr>
        <p:spPr>
          <a:xfrm>
            <a:off x="5092700" y="457200"/>
            <a:ext cx="6262688" cy="5880100"/>
          </a:xfrm>
          <a:prstGeom prst="rect">
            <a:avLst/>
          </a:prstGeom>
        </p:spPr>
        <p:txBody>
          <a:bodyPr lIns="0" tIns="0" rIns="0" bIns="0" anchor="ctr" anchorCtr="0">
            <a:noAutofit/>
          </a:bodyPr>
          <a:lstStyle>
            <a:lvl1pPr>
              <a:lnSpc>
                <a:spcPts val="2600"/>
              </a:lnSpc>
              <a:spcBef>
                <a:spcPts val="600"/>
              </a:spcBef>
              <a:spcAft>
                <a:spcPts val="600"/>
              </a:spcAft>
              <a:defRPr sz="2200" b="0" i="0">
                <a:solidFill>
                  <a:schemeClr val="bg1"/>
                </a:solidFill>
                <a:latin typeface="Arial" charset="0"/>
                <a:ea typeface="Arial" charset="0"/>
                <a:cs typeface="Arial" charset="0"/>
              </a:defRPr>
            </a:lvl1pPr>
            <a:lvl2pPr>
              <a:defRPr sz="2000">
                <a:solidFill>
                  <a:srgbClr val="002A40"/>
                </a:solidFill>
              </a:defRPr>
            </a:lvl2pPr>
            <a:lvl3pPr>
              <a:defRPr sz="1800">
                <a:solidFill>
                  <a:srgbClr val="002A40"/>
                </a:solidFill>
              </a:defRPr>
            </a:lvl3pPr>
          </a:lstStyle>
          <a:p>
            <a:pPr lvl="0"/>
            <a:r>
              <a:rPr lang="en-US"/>
              <a:t>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a:gradFill>
            <a:gsLst>
              <a:gs pos="0">
                <a:srgbClr val="002A40"/>
              </a:gs>
              <a:gs pos="0">
                <a:srgbClr val="007E92">
                  <a:lumMod val="78000"/>
                </a:srgbClr>
              </a:gs>
              <a:gs pos="100000">
                <a:srgbClr val="002A40"/>
              </a:gs>
              <a:gs pos="100000">
                <a:srgbClr val="002A40"/>
              </a:gs>
            </a:gsLst>
            <a:lin ang="2700000" scaled="1"/>
          </a:gradFill>
          <a:effectLst/>
        </p:spPr>
        <p:txBody>
          <a:bodyPr lIns="182880" rIns="182880" anchor="b"/>
          <a:lstStyle>
            <a:lvl1pPr>
              <a:defRPr sz="320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a:prstGeom prst="rect">
            <a:avLst/>
          </a:prstGeom>
        </p:spPr>
        <p:txBody>
          <a:bodyPr anchor="t"/>
          <a:lstStyle>
            <a:lvl1pPr marL="0" indent="0">
              <a:buNone/>
              <a:defRPr sz="3200" b="0" i="0">
                <a:latin typeface="Arial" charset="0"/>
                <a:ea typeface="Arial" charset="0"/>
                <a:cs typeface="Arial"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233534"/>
            <a:ext cx="3932237" cy="3635454"/>
          </a:xfrm>
          <a:prstGeom prst="rect">
            <a:avLst/>
          </a:prstGeom>
        </p:spPr>
        <p:txBody>
          <a:bodyPr/>
          <a:lstStyle>
            <a:lvl1pPr marL="285750" indent="-285750">
              <a:buSzPct val="80000"/>
              <a:buFont typeface="Zapf Dingbats"/>
              <a:buChar char="✦"/>
              <a:defRPr sz="1600" b="0" i="0">
                <a:latin typeface="Arial" charset="0"/>
                <a:ea typeface="Arial" charset="0"/>
                <a:cs typeface="Arial"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E18269D-AFB9-3746-BC4F-7D1CB1E93973}"/>
              </a:ext>
            </a:extLst>
          </p:cNvPr>
          <p:cNvSpPr>
            <a:spLocks noGrp="1"/>
          </p:cNvSpPr>
          <p:nvPr>
            <p:ph type="dt" sz="half" idx="10"/>
          </p:nvPr>
        </p:nvSpPr>
        <p:spPr/>
        <p:txBody>
          <a:bodyPr/>
          <a:lstStyle/>
          <a:p>
            <a:fld id="{8641D226-0294-9E42-8E4F-806E71086749}" type="datetimeFigureOut">
              <a:rPr lang="en-US" smtClean="0"/>
              <a:t>11/2/20</a:t>
            </a:fld>
            <a:endParaRPr lang="en-US"/>
          </a:p>
        </p:txBody>
      </p:sp>
      <p:sp>
        <p:nvSpPr>
          <p:cNvPr id="6" name="Footer Placeholder 5">
            <a:extLst>
              <a:ext uri="{FF2B5EF4-FFF2-40B4-BE49-F238E27FC236}">
                <a16:creationId xmlns:a16="http://schemas.microsoft.com/office/drawing/2014/main" id="{1D75B73E-8F1B-FC4A-88E8-3C3D119EAA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788774-A28C-744F-9159-F348073C8D66}"/>
              </a:ext>
            </a:extLst>
          </p:cNvPr>
          <p:cNvSpPr>
            <a:spLocks noGrp="1"/>
          </p:cNvSpPr>
          <p:nvPr>
            <p:ph type="sldNum" sz="quarter" idx="12"/>
          </p:nvPr>
        </p:nvSpPr>
        <p:spPr/>
        <p:txBody>
          <a:bodyPr/>
          <a:lstStyle/>
          <a:p>
            <a:fld id="{801F223B-A6F8-6646-9047-C36F817167B0}"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2A40"/>
                </a:solidFill>
              </a:defRPr>
            </a:lvl1pPr>
          </a:lstStyle>
          <a:p>
            <a:r>
              <a:rPr lang="en-US"/>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lvl1pPr>
              <a:defRPr b="0" i="0">
                <a:latin typeface="Arial" charset="0"/>
                <a:ea typeface="Arial" charset="0"/>
                <a:cs typeface="Arial" charset="0"/>
              </a:defRPr>
            </a:lvl1pPr>
            <a:lvl2pPr>
              <a:defRPr b="0" i="0">
                <a:latin typeface="Arial" charset="0"/>
                <a:ea typeface="Arial" charset="0"/>
                <a:cs typeface="Arial" charset="0"/>
              </a:defRPr>
            </a:lvl2pPr>
            <a:lvl3pPr>
              <a:defRPr b="0" i="0">
                <a:latin typeface="Arial" charset="0"/>
                <a:ea typeface="Arial" charset="0"/>
                <a:cs typeface="Arial" charset="0"/>
              </a:defRPr>
            </a:lvl3pPr>
            <a:lvl4pPr>
              <a:defRPr b="0" i="0">
                <a:latin typeface="Arial" charset="0"/>
                <a:ea typeface="Arial" charset="0"/>
                <a:cs typeface="Arial" charset="0"/>
              </a:defRPr>
            </a:lvl4pPr>
            <a:lvl5pPr>
              <a:defRPr b="0" i="0">
                <a:latin typeface="Arial" charset="0"/>
                <a:ea typeface="Arial" charset="0"/>
                <a:cs typeface="Arial"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D40D9F9-4866-2C4E-8715-9F3E1FCA908E}"/>
              </a:ext>
            </a:extLst>
          </p:cNvPr>
          <p:cNvSpPr>
            <a:spLocks noGrp="1"/>
          </p:cNvSpPr>
          <p:nvPr>
            <p:ph type="dt" sz="half" idx="10"/>
          </p:nvPr>
        </p:nvSpPr>
        <p:spPr/>
        <p:txBody>
          <a:bodyPr/>
          <a:lstStyle/>
          <a:p>
            <a:fld id="{8641D226-0294-9E42-8E4F-806E71086749}" type="datetimeFigureOut">
              <a:rPr lang="en-US" smtClean="0"/>
              <a:t>11/2/20</a:t>
            </a:fld>
            <a:endParaRPr lang="en-US"/>
          </a:p>
        </p:txBody>
      </p:sp>
      <p:sp>
        <p:nvSpPr>
          <p:cNvPr id="5" name="Footer Placeholder 4">
            <a:extLst>
              <a:ext uri="{FF2B5EF4-FFF2-40B4-BE49-F238E27FC236}">
                <a16:creationId xmlns:a16="http://schemas.microsoft.com/office/drawing/2014/main" id="{E2FD8770-880C-F34F-9CDC-AA408DF5AB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94CC18-3CC6-134A-AB48-B509029FF76B}"/>
              </a:ext>
            </a:extLst>
          </p:cNvPr>
          <p:cNvSpPr>
            <a:spLocks noGrp="1"/>
          </p:cNvSpPr>
          <p:nvPr>
            <p:ph type="sldNum" sz="quarter" idx="12"/>
          </p:nvPr>
        </p:nvSpPr>
        <p:spPr/>
        <p:txBody>
          <a:bodyPr/>
          <a:lstStyle/>
          <a:p>
            <a:fld id="{801F223B-A6F8-6646-9047-C36F817167B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rgbClr val="002A40"/>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3232" cy="6858000"/>
          </a:xfrm>
          <a:prstGeom prst="rect">
            <a:avLst/>
          </a:prstGeom>
        </p:spPr>
      </p:pic>
      <p:sp>
        <p:nvSpPr>
          <p:cNvPr id="2" name="Title 1"/>
          <p:cNvSpPr>
            <a:spLocks noGrp="1"/>
          </p:cNvSpPr>
          <p:nvPr>
            <p:ph type="ctrTitle"/>
          </p:nvPr>
        </p:nvSpPr>
        <p:spPr>
          <a:xfrm>
            <a:off x="914400" y="2463066"/>
            <a:ext cx="10363200" cy="1661993"/>
          </a:xfrm>
          <a:prstGeom prst="rect">
            <a:avLst/>
          </a:prstGeom>
        </p:spPr>
        <p:txBody>
          <a:bodyPr lIns="0" tIns="0" rIns="0" bIns="0" anchor="ctr" anchorCtr="0">
            <a:spAutoFit/>
          </a:bodyPr>
          <a:lstStyle>
            <a:lvl1pPr algn="ctr">
              <a:defRPr sz="6000">
                <a:solidFill>
                  <a:schemeClr val="bg1"/>
                </a:solidFill>
              </a:defRPr>
            </a:lvl1pPr>
          </a:lstStyle>
          <a:p>
            <a:r>
              <a:rPr lang="en-US"/>
              <a:t>Click to edit Master title style</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rgbClr val="002A40"/>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077"/>
            <a:ext cx="12183232" cy="6853846"/>
          </a:xfrm>
          <a:prstGeom prst="rect">
            <a:avLst/>
          </a:prstGeom>
        </p:spPr>
      </p:pic>
      <p:sp>
        <p:nvSpPr>
          <p:cNvPr id="2" name="Title 1"/>
          <p:cNvSpPr>
            <a:spLocks noGrp="1"/>
          </p:cNvSpPr>
          <p:nvPr>
            <p:ph type="ctrTitle" hasCustomPrompt="1"/>
          </p:nvPr>
        </p:nvSpPr>
        <p:spPr>
          <a:xfrm>
            <a:off x="914400" y="2878564"/>
            <a:ext cx="10363200" cy="830997"/>
          </a:xfrm>
          <a:prstGeom prst="rect">
            <a:avLst/>
          </a:prstGeom>
        </p:spPr>
        <p:txBody>
          <a:bodyPr lIns="0" tIns="0" rIns="0" bIns="0" anchor="ctr" anchorCtr="0">
            <a:spAutoFit/>
          </a:bodyPr>
          <a:lstStyle>
            <a:lvl1pPr algn="ctr">
              <a:defRPr sz="6000">
                <a:solidFill>
                  <a:schemeClr val="bg1"/>
                </a:solidFill>
              </a:defRPr>
            </a:lvl1pPr>
          </a:lstStyle>
          <a:p>
            <a:r>
              <a:rPr lang="en-US" dirty="0"/>
              <a:t>Click to edit Section Title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Slide">
    <p:bg>
      <p:bgPr>
        <a:solidFill>
          <a:srgbClr val="002A40"/>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2878564"/>
            <a:ext cx="10363200" cy="830997"/>
          </a:xfrm>
          <a:prstGeom prst="rect">
            <a:avLst/>
          </a:prstGeom>
        </p:spPr>
        <p:txBody>
          <a:bodyPr lIns="0" tIns="0" rIns="0" bIns="0" anchor="ctr" anchorCtr="0">
            <a:spAutoFit/>
          </a:bodyPr>
          <a:lstStyle>
            <a:lvl1pPr algn="ctr">
              <a:defRPr sz="6000">
                <a:solidFill>
                  <a:schemeClr val="bg1"/>
                </a:solidFill>
              </a:defRPr>
            </a:lvl1pPr>
          </a:lstStyle>
          <a:p>
            <a:r>
              <a:rPr lang="en-US" dirty="0"/>
              <a:t>Click to edit Section Title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Title Slide">
    <p:bg>
      <p:bgPr>
        <a:gradFill>
          <a:gsLst>
            <a:gs pos="0">
              <a:srgbClr val="002A40"/>
            </a:gs>
            <a:gs pos="0">
              <a:srgbClr val="007E92">
                <a:lumMod val="78000"/>
              </a:srgbClr>
            </a:gs>
            <a:gs pos="100000">
              <a:srgbClr val="002A40"/>
            </a:gs>
            <a:gs pos="100000">
              <a:srgbClr val="002A40"/>
            </a:gs>
          </a:gsLst>
          <a:lin ang="27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2878564"/>
            <a:ext cx="10363200" cy="830997"/>
          </a:xfrm>
          <a:prstGeom prst="rect">
            <a:avLst/>
          </a:prstGeom>
        </p:spPr>
        <p:txBody>
          <a:bodyPr lIns="0" tIns="0" rIns="0" bIns="0" anchor="ctr" anchorCtr="0">
            <a:spAutoFit/>
          </a:bodyPr>
          <a:lstStyle>
            <a:lvl1pPr algn="ctr">
              <a:defRPr sz="6000">
                <a:solidFill>
                  <a:schemeClr val="bg1"/>
                </a:solidFill>
              </a:defRPr>
            </a:lvl1pPr>
          </a:lstStyle>
          <a:p>
            <a:r>
              <a:rPr lang="en-US" dirty="0"/>
              <a:t>Click to edit Section Title</a:t>
            </a:r>
          </a:p>
        </p:txBody>
      </p:sp>
    </p:spTree>
    <p:extLst>
      <p:ext uri="{BB962C8B-B14F-4D97-AF65-F5344CB8AC3E}">
        <p14:creationId xmlns:p14="http://schemas.microsoft.com/office/powerpoint/2010/main" val="4796047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rgbClr val="002A40"/>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077"/>
            <a:ext cx="12183232" cy="6853846"/>
          </a:xfrm>
          <a:prstGeom prst="rect">
            <a:avLst/>
          </a:prstGeom>
        </p:spPr>
      </p:pic>
      <p:pic>
        <p:nvPicPr>
          <p:cNvPr id="4" name="Picture 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026526" y="2597728"/>
            <a:ext cx="6138949" cy="1662545"/>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838200" y="1876483"/>
            <a:ext cx="10515600" cy="1752275"/>
          </a:xfrm>
          <a:prstGeom prst="rect">
            <a:avLst/>
          </a:prstGeom>
        </p:spPr>
        <p:txBody>
          <a:bodyPr lIns="182880" tIns="0" rIns="0" bIns="0">
            <a:spAutoFit/>
          </a:bodyPr>
          <a:lstStyle>
            <a:lvl1pPr marL="457200" indent="-457200">
              <a:buSzPct val="80000"/>
              <a:buFont typeface="Zapf Dingbats"/>
              <a:buChar char="✦"/>
              <a:defRPr b="0" i="0">
                <a:solidFill>
                  <a:srgbClr val="002B42"/>
                </a:solidFill>
                <a:latin typeface="Arial" charset="0"/>
                <a:ea typeface="Arial" charset="0"/>
                <a:cs typeface="Arial" charset="0"/>
              </a:defRPr>
            </a:lvl1pPr>
            <a:lvl2pPr marL="800100" indent="-342900">
              <a:buSzPct val="80000"/>
              <a:buFont typeface="Zapf Dingbats"/>
              <a:buChar char="✦"/>
              <a:defRPr b="0" i="0">
                <a:solidFill>
                  <a:srgbClr val="002B42"/>
                </a:solidFill>
                <a:latin typeface="Arial" charset="0"/>
                <a:ea typeface="Arial" charset="0"/>
                <a:cs typeface="Arial" charset="0"/>
              </a:defRPr>
            </a:lvl2pPr>
            <a:lvl3pPr marL="1257300" indent="-342900">
              <a:buSzPct val="80000"/>
              <a:buFont typeface="Zapf Dingbats"/>
              <a:buChar char="✦"/>
              <a:defRPr b="0" i="0">
                <a:solidFill>
                  <a:srgbClr val="002B42"/>
                </a:solidFill>
                <a:latin typeface="Arial" charset="0"/>
                <a:ea typeface="Arial" charset="0"/>
                <a:cs typeface="Arial" charset="0"/>
              </a:defRPr>
            </a:lvl3pPr>
            <a:lvl4pPr marL="1657350" indent="-285750">
              <a:buSzPct val="80000"/>
              <a:buFont typeface="Zapf Dingbats"/>
              <a:buChar char="✦"/>
              <a:defRPr b="0" i="0">
                <a:solidFill>
                  <a:srgbClr val="002B42"/>
                </a:solidFill>
                <a:latin typeface="Arial" charset="0"/>
                <a:ea typeface="Arial" charset="0"/>
                <a:cs typeface="Arial" charset="0"/>
              </a:defRPr>
            </a:lvl4pPr>
            <a:lvl5pPr marL="2114550" indent="-285750">
              <a:buSzPct val="80000"/>
              <a:buFont typeface="Zapf Dingbats"/>
              <a:buChar char="✦"/>
              <a:defRPr b="0" i="0">
                <a:solidFill>
                  <a:srgbClr val="002B42"/>
                </a:solidFill>
                <a:latin typeface="Arial" charset="0"/>
                <a:ea typeface="Arial" charset="0"/>
                <a:cs typeface="Arial"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1">
            <a:extLst>
              <a:ext uri="{FF2B5EF4-FFF2-40B4-BE49-F238E27FC236}">
                <a16:creationId xmlns:a16="http://schemas.microsoft.com/office/drawing/2014/main" id="{37A61093-104A-3F48-A441-57D9D495D0FC}"/>
              </a:ext>
            </a:extLst>
          </p:cNvPr>
          <p:cNvSpPr>
            <a:spLocks noGrp="1"/>
          </p:cNvSpPr>
          <p:nvPr>
            <p:ph type="title"/>
          </p:nvPr>
        </p:nvSpPr>
        <p:spPr>
          <a:xfrm>
            <a:off x="838200" y="365125"/>
            <a:ext cx="10515600" cy="1325563"/>
          </a:xfrm>
          <a:gradFill flip="none" rotWithShape="1">
            <a:gsLst>
              <a:gs pos="0">
                <a:srgbClr val="002A40"/>
              </a:gs>
              <a:gs pos="22000">
                <a:srgbClr val="007E92">
                  <a:lumMod val="78000"/>
                </a:srgbClr>
              </a:gs>
              <a:gs pos="83000">
                <a:srgbClr val="002A40"/>
              </a:gs>
              <a:gs pos="100000">
                <a:srgbClr val="002A40"/>
              </a:gs>
            </a:gsLst>
            <a:path path="circle">
              <a:fillToRect l="100000" t="100000"/>
            </a:path>
            <a:tileRect r="-100000" b="-100000"/>
          </a:gradFill>
          <a:ln>
            <a:noFill/>
          </a:ln>
          <a:effectLst/>
        </p:spPr>
        <p:txBody>
          <a:bodyPr lIns="182880" tIns="0">
            <a:normAutofit/>
          </a:bodyPr>
          <a:lstStyle>
            <a:lvl1pPr>
              <a:defRPr>
                <a:solidFill>
                  <a:schemeClr val="bg1"/>
                </a:solidFill>
              </a:defRPr>
            </a:lvl1pPr>
          </a:lstStyle>
          <a:p>
            <a:r>
              <a:rPr lang="en-US" sz="3200">
                <a:solidFill>
                  <a:schemeClr val="bg1"/>
                </a:solidFill>
              </a:rPr>
              <a:t>Click to edit Master title style</a:t>
            </a:r>
            <a:endParaRPr lang="en-US" sz="3200" dirty="0">
              <a:solidFill>
                <a:schemeClr val="bg1"/>
              </a:solidFill>
            </a:endParaRPr>
          </a:p>
        </p:txBody>
      </p:sp>
      <p:sp>
        <p:nvSpPr>
          <p:cNvPr id="2" name="Date Placeholder 1">
            <a:extLst>
              <a:ext uri="{FF2B5EF4-FFF2-40B4-BE49-F238E27FC236}">
                <a16:creationId xmlns:a16="http://schemas.microsoft.com/office/drawing/2014/main" id="{C08A48E8-F0AA-9D4B-8702-008B8CF86FFA}"/>
              </a:ext>
            </a:extLst>
          </p:cNvPr>
          <p:cNvSpPr>
            <a:spLocks noGrp="1"/>
          </p:cNvSpPr>
          <p:nvPr>
            <p:ph type="dt" sz="half" idx="11"/>
          </p:nvPr>
        </p:nvSpPr>
        <p:spPr/>
        <p:txBody>
          <a:bodyPr/>
          <a:lstStyle/>
          <a:p>
            <a:fld id="{8641D226-0294-9E42-8E4F-806E71086749}" type="datetimeFigureOut">
              <a:rPr lang="en-US" smtClean="0"/>
              <a:t>11/2/20</a:t>
            </a:fld>
            <a:endParaRPr lang="en-US"/>
          </a:p>
        </p:txBody>
      </p:sp>
      <p:sp>
        <p:nvSpPr>
          <p:cNvPr id="3" name="Footer Placeholder 2">
            <a:extLst>
              <a:ext uri="{FF2B5EF4-FFF2-40B4-BE49-F238E27FC236}">
                <a16:creationId xmlns:a16="http://schemas.microsoft.com/office/drawing/2014/main" id="{91593CBB-8A69-B749-A978-F952C3CB3135}"/>
              </a:ext>
            </a:extLst>
          </p:cNvPr>
          <p:cNvSpPr>
            <a:spLocks noGrp="1"/>
          </p:cNvSpPr>
          <p:nvPr>
            <p:ph type="ftr" sz="quarter" idx="12"/>
          </p:nvPr>
        </p:nvSpPr>
        <p:spPr/>
        <p:txBody>
          <a:bodyPr/>
          <a:lstStyle/>
          <a:p>
            <a:endParaRPr lang="en-US"/>
          </a:p>
        </p:txBody>
      </p:sp>
      <p:sp>
        <p:nvSpPr>
          <p:cNvPr id="4" name="Slide Number Placeholder 3">
            <a:extLst>
              <a:ext uri="{FF2B5EF4-FFF2-40B4-BE49-F238E27FC236}">
                <a16:creationId xmlns:a16="http://schemas.microsoft.com/office/drawing/2014/main" id="{7B4A6EDD-0AA4-C14E-87E6-2DB381DB9D23}"/>
              </a:ext>
            </a:extLst>
          </p:cNvPr>
          <p:cNvSpPr>
            <a:spLocks noGrp="1"/>
          </p:cNvSpPr>
          <p:nvPr>
            <p:ph type="sldNum" sz="quarter" idx="13"/>
          </p:nvPr>
        </p:nvSpPr>
        <p:spPr/>
        <p:txBody>
          <a:bodyPr/>
          <a:lstStyle/>
          <a:p>
            <a:fld id="{801F223B-A6F8-6646-9047-C36F817167B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solidFill>
            <a:srgbClr val="002A4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Arial" charset="0"/>
            </a:endParaRPr>
          </a:p>
        </p:txBody>
      </p:sp>
      <p:sp>
        <p:nvSpPr>
          <p:cNvPr id="5" name="Title 1"/>
          <p:cNvSpPr>
            <a:spLocks noGrp="1"/>
          </p:cNvSpPr>
          <p:nvPr>
            <p:ph type="title"/>
          </p:nvPr>
        </p:nvSpPr>
        <p:spPr>
          <a:xfrm>
            <a:off x="838200" y="723207"/>
            <a:ext cx="10515600" cy="609398"/>
          </a:xfrm>
          <a:prstGeom prst="rect">
            <a:avLst/>
          </a:prstGeom>
        </p:spPr>
        <p:txBody>
          <a:bodyPr lIns="0" tIns="0" rIns="0" bIns="0" anchor="ctr" anchorCtr="0">
            <a:noAutofit/>
          </a:bodyPr>
          <a:lstStyle>
            <a:lvl1pPr>
              <a:defRPr>
                <a:solidFill>
                  <a:schemeClr val="bg1"/>
                </a:solidFill>
              </a:defRPr>
            </a:lvl1pPr>
          </a:lstStyle>
          <a:p>
            <a:r>
              <a:rPr lang="en-US"/>
              <a:t>Click to edit Master title style</a:t>
            </a:r>
            <a:endParaRPr lang="en-US" dirty="0"/>
          </a:p>
        </p:txBody>
      </p:sp>
      <p:sp>
        <p:nvSpPr>
          <p:cNvPr id="6" name="Text Placeholder 4"/>
          <p:cNvSpPr>
            <a:spLocks noGrp="1"/>
          </p:cNvSpPr>
          <p:nvPr>
            <p:ph type="body" sz="quarter" idx="10"/>
          </p:nvPr>
        </p:nvSpPr>
        <p:spPr>
          <a:xfrm>
            <a:off x="838200" y="1695859"/>
            <a:ext cx="10515600" cy="1752275"/>
          </a:xfrm>
          <a:prstGeom prst="rect">
            <a:avLst/>
          </a:prstGeom>
        </p:spPr>
        <p:txBody>
          <a:bodyPr lIns="0" tIns="0" rIns="0" bIns="0">
            <a:spAutoFit/>
          </a:bodyPr>
          <a:lstStyle>
            <a:lvl1pPr>
              <a:defRPr b="0" i="0">
                <a:solidFill>
                  <a:schemeClr val="bg1"/>
                </a:solidFill>
                <a:latin typeface="Arial" charset="0"/>
                <a:ea typeface="Arial" charset="0"/>
                <a:cs typeface="Arial" charset="0"/>
              </a:defRPr>
            </a:lvl1pPr>
            <a:lvl2pPr>
              <a:defRPr b="0" i="0">
                <a:solidFill>
                  <a:schemeClr val="bg1"/>
                </a:solidFill>
                <a:latin typeface="Arial" charset="0"/>
                <a:ea typeface="Arial" charset="0"/>
                <a:cs typeface="Arial" charset="0"/>
              </a:defRPr>
            </a:lvl2pPr>
            <a:lvl3pPr>
              <a:defRPr b="0" i="0">
                <a:solidFill>
                  <a:schemeClr val="bg1"/>
                </a:solidFill>
                <a:latin typeface="Arial" charset="0"/>
                <a:ea typeface="Arial" charset="0"/>
                <a:cs typeface="Arial" charset="0"/>
              </a:defRPr>
            </a:lvl3pPr>
            <a:lvl4pPr>
              <a:defRPr b="0" i="0">
                <a:solidFill>
                  <a:schemeClr val="bg1"/>
                </a:solidFill>
                <a:latin typeface="Arial" charset="0"/>
                <a:ea typeface="Arial" charset="0"/>
                <a:cs typeface="Arial" charset="0"/>
              </a:defRPr>
            </a:lvl4pPr>
            <a:lvl5pPr>
              <a:defRPr b="0" i="0">
                <a:solidFill>
                  <a:schemeClr val="bg1"/>
                </a:solidFill>
                <a:latin typeface="Arial" charset="0"/>
                <a:ea typeface="Arial" charset="0"/>
                <a:cs typeface="Arial"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5880100"/>
          </a:xfrm>
          <a:prstGeom prst="rect">
            <a:avLst/>
          </a:prstGeom>
          <a:gradFill>
            <a:gsLst>
              <a:gs pos="0">
                <a:srgbClr val="002A40"/>
              </a:gs>
              <a:gs pos="22000">
                <a:srgbClr val="007E92">
                  <a:lumMod val="78000"/>
                </a:srgbClr>
              </a:gs>
              <a:gs pos="83000">
                <a:srgbClr val="002A40"/>
              </a:gs>
              <a:gs pos="100000">
                <a:srgbClr val="002A40"/>
              </a:gs>
            </a:gsLst>
            <a:path path="circle">
              <a:fillToRect l="100000" t="100000"/>
            </a:path>
          </a:gradFill>
          <a:effectLst/>
        </p:spPr>
        <p:txBody>
          <a:bodyPr lIns="182880" tIns="0" rIns="182880" bIns="0" anchor="ctr" anchorCtr="0">
            <a:noAutofit/>
          </a:bodyPr>
          <a:lstStyle>
            <a:lvl1pPr>
              <a:lnSpc>
                <a:spcPts val="5400"/>
              </a:lnSpc>
              <a:defRPr sz="5600">
                <a:solidFill>
                  <a:schemeClr val="bg1"/>
                </a:solidFill>
              </a:defRPr>
            </a:lvl1pPr>
          </a:lstStyle>
          <a:p>
            <a:r>
              <a:rPr lang="en-US"/>
              <a:t>Click to edit Master title style</a:t>
            </a:r>
            <a:endParaRPr lang="en-US" dirty="0"/>
          </a:p>
        </p:txBody>
      </p:sp>
      <p:sp>
        <p:nvSpPr>
          <p:cNvPr id="7" name="Text Placeholder 6"/>
          <p:cNvSpPr>
            <a:spLocks noGrp="1"/>
          </p:cNvSpPr>
          <p:nvPr>
            <p:ph type="body" sz="quarter" idx="10"/>
          </p:nvPr>
        </p:nvSpPr>
        <p:spPr>
          <a:xfrm>
            <a:off x="5092700" y="457200"/>
            <a:ext cx="6262688" cy="5880100"/>
          </a:xfrm>
          <a:prstGeom prst="rect">
            <a:avLst/>
          </a:prstGeom>
        </p:spPr>
        <p:txBody>
          <a:bodyPr lIns="0" tIns="0" rIns="0" bIns="0" anchor="ctr" anchorCtr="0">
            <a:noAutofit/>
          </a:bodyPr>
          <a:lstStyle>
            <a:lvl1pPr marL="342900" indent="-342900">
              <a:lnSpc>
                <a:spcPts val="2600"/>
              </a:lnSpc>
              <a:spcBef>
                <a:spcPts val="600"/>
              </a:spcBef>
              <a:spcAft>
                <a:spcPts val="600"/>
              </a:spcAft>
              <a:buSzPct val="80000"/>
              <a:buFont typeface="Zapf Dingbats"/>
              <a:buChar char="✦"/>
              <a:defRPr sz="2200" b="0" i="0">
                <a:solidFill>
                  <a:srgbClr val="002A40"/>
                </a:solidFill>
                <a:latin typeface="Arial" charset="0"/>
                <a:ea typeface="Arial" charset="0"/>
                <a:cs typeface="Arial" charset="0"/>
              </a:defRPr>
            </a:lvl1pPr>
            <a:lvl2pPr>
              <a:defRPr sz="2000">
                <a:solidFill>
                  <a:srgbClr val="002A40"/>
                </a:solidFill>
              </a:defRPr>
            </a:lvl2pPr>
            <a:lvl3pPr>
              <a:defRPr sz="1800">
                <a:solidFill>
                  <a:srgbClr val="002A40"/>
                </a:solidFill>
              </a:defRPr>
            </a:lvl3pPr>
          </a:lstStyle>
          <a:p>
            <a:pPr lvl="0"/>
            <a:r>
              <a:rPr lang="en-US"/>
              <a:t>Edit Master text styles</a:t>
            </a:r>
          </a:p>
        </p:txBody>
      </p:sp>
      <p:sp>
        <p:nvSpPr>
          <p:cNvPr id="3" name="Date Placeholder 2">
            <a:extLst>
              <a:ext uri="{FF2B5EF4-FFF2-40B4-BE49-F238E27FC236}">
                <a16:creationId xmlns:a16="http://schemas.microsoft.com/office/drawing/2014/main" id="{F5A69F69-56A6-2D49-9671-658A0CD33106}"/>
              </a:ext>
            </a:extLst>
          </p:cNvPr>
          <p:cNvSpPr>
            <a:spLocks noGrp="1"/>
          </p:cNvSpPr>
          <p:nvPr>
            <p:ph type="dt" sz="half" idx="11"/>
          </p:nvPr>
        </p:nvSpPr>
        <p:spPr/>
        <p:txBody>
          <a:bodyPr/>
          <a:lstStyle/>
          <a:p>
            <a:fld id="{8641D226-0294-9E42-8E4F-806E71086749}" type="datetimeFigureOut">
              <a:rPr lang="en-US" smtClean="0"/>
              <a:t>11/2/20</a:t>
            </a:fld>
            <a:endParaRPr lang="en-US"/>
          </a:p>
        </p:txBody>
      </p:sp>
      <p:sp>
        <p:nvSpPr>
          <p:cNvPr id="4" name="Footer Placeholder 3">
            <a:extLst>
              <a:ext uri="{FF2B5EF4-FFF2-40B4-BE49-F238E27FC236}">
                <a16:creationId xmlns:a16="http://schemas.microsoft.com/office/drawing/2014/main" id="{2A8D9541-EF29-144A-9A0E-4E6C7B079FC6}"/>
              </a:ext>
            </a:extLst>
          </p:cNvPr>
          <p:cNvSpPr>
            <a:spLocks noGrp="1"/>
          </p:cNvSpPr>
          <p:nvPr>
            <p:ph type="ftr" sz="quarter" idx="12"/>
          </p:nvPr>
        </p:nvSpPr>
        <p:spPr/>
        <p:txBody>
          <a:bodyPr/>
          <a:lstStyle/>
          <a:p>
            <a:endParaRPr lang="en-US"/>
          </a:p>
        </p:txBody>
      </p:sp>
      <p:sp>
        <p:nvSpPr>
          <p:cNvPr id="5" name="Slide Number Placeholder 4">
            <a:extLst>
              <a:ext uri="{FF2B5EF4-FFF2-40B4-BE49-F238E27FC236}">
                <a16:creationId xmlns:a16="http://schemas.microsoft.com/office/drawing/2014/main" id="{23D4C786-5C5C-C345-854B-880B99CCE789}"/>
              </a:ext>
            </a:extLst>
          </p:cNvPr>
          <p:cNvSpPr>
            <a:spLocks noGrp="1"/>
          </p:cNvSpPr>
          <p:nvPr>
            <p:ph type="sldNum" sz="quarter" idx="13"/>
          </p:nvPr>
        </p:nvSpPr>
        <p:spPr/>
        <p:txBody>
          <a:bodyPr/>
          <a:lstStyle/>
          <a:p>
            <a:fld id="{801F223B-A6F8-6646-9047-C36F817167B0}"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Title Placeholder 6"/>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697297EE-AF36-F544-95BB-117173E1BE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3" name="Slide Number Placeholder 2">
            <a:extLst>
              <a:ext uri="{FF2B5EF4-FFF2-40B4-BE49-F238E27FC236}">
                <a16:creationId xmlns:a16="http://schemas.microsoft.com/office/drawing/2014/main" id="{EC57862E-4DEF-974C-91A7-F75BFFB612F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01F223B-A6F8-6646-9047-C36F817167B0}" type="slidenum">
              <a:rPr lang="en-US" smtClean="0"/>
              <a:t>‹#›</a:t>
            </a:fld>
            <a:endParaRPr lang="en-US"/>
          </a:p>
        </p:txBody>
      </p:sp>
      <p:sp>
        <p:nvSpPr>
          <p:cNvPr id="4" name="Date Placeholder 3">
            <a:extLst>
              <a:ext uri="{FF2B5EF4-FFF2-40B4-BE49-F238E27FC236}">
                <a16:creationId xmlns:a16="http://schemas.microsoft.com/office/drawing/2014/main" id="{6B81CDD8-88F1-7047-9C13-42D5511FBF6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41D226-0294-9E42-8E4F-806E71086749}" type="datetimeFigureOut">
              <a:rPr lang="en-US" smtClean="0"/>
              <a:t>11/2/20</a:t>
            </a:fld>
            <a:endParaRPr lang="en-US"/>
          </a:p>
        </p:txBody>
      </p:sp>
      <p:sp>
        <p:nvSpPr>
          <p:cNvPr id="5" name="Text Placeholder 4">
            <a:extLst>
              <a:ext uri="{FF2B5EF4-FFF2-40B4-BE49-F238E27FC236}">
                <a16:creationId xmlns:a16="http://schemas.microsoft.com/office/drawing/2014/main" id="{6D2A6CDF-E9CC-E544-B2C9-C5187A3545B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40038607"/>
      </p:ext>
    </p:extLst>
  </p:cSld>
  <p:clrMap bg1="lt1" tx1="dk1" bg2="lt2" tx2="dk2" accent1="accent1" accent2="accent2" accent3="accent3" accent4="accent4" accent5="accent5" accent6="accent6" hlink="hlink" folHlink="folHlink"/>
  <p:sldLayoutIdLst>
    <p:sldLayoutId id="2147483757" r:id="rId1"/>
    <p:sldLayoutId id="2147483769" r:id="rId2"/>
    <p:sldLayoutId id="2147483774" r:id="rId3"/>
    <p:sldLayoutId id="2147483779" r:id="rId4"/>
    <p:sldLayoutId id="2147483780" r:id="rId5"/>
    <p:sldLayoutId id="2147483773" r:id="rId6"/>
    <p:sldLayoutId id="2147483768" r:id="rId7"/>
    <p:sldLayoutId id="2147483770" r:id="rId8"/>
    <p:sldLayoutId id="2147483764" r:id="rId9"/>
    <p:sldLayoutId id="2147483775" r:id="rId10"/>
    <p:sldLayoutId id="2147483765" r:id="rId11"/>
    <p:sldLayoutId id="2147483778" r:id="rId12"/>
  </p:sldLayoutIdLst>
  <p:txStyles>
    <p:titleStyle>
      <a:lvl1pPr algn="l" defTabSz="914400" rtl="0" eaLnBrk="1" latinLnBrk="0" hangingPunct="1">
        <a:lnSpc>
          <a:spcPct val="90000"/>
        </a:lnSpc>
        <a:spcBef>
          <a:spcPct val="0"/>
        </a:spcBef>
        <a:buNone/>
        <a:defRPr sz="4400" b="0" i="0" kern="1200">
          <a:solidFill>
            <a:schemeClr val="tx1"/>
          </a:solidFill>
          <a:latin typeface="Arial" charset="0"/>
          <a:ea typeface="Arial" charset="0"/>
          <a:cs typeface="Arial" charset="0"/>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Helvetica" charset="0"/>
          <a:ea typeface="Helvetica" charset="0"/>
          <a:cs typeface="Helvetica" charset="0"/>
        </a:defRPr>
      </a:lvl1pPr>
      <a:lvl2pPr marL="457200" indent="0" algn="l" defTabSz="914400" rtl="0" eaLnBrk="1" latinLnBrk="0" hangingPunct="1">
        <a:lnSpc>
          <a:spcPct val="90000"/>
        </a:lnSpc>
        <a:spcBef>
          <a:spcPts val="500"/>
        </a:spcBef>
        <a:buFontTx/>
        <a:buNone/>
        <a:defRPr sz="2400" kern="1200">
          <a:solidFill>
            <a:schemeClr val="tx1"/>
          </a:solidFill>
          <a:latin typeface="Helvetica" charset="0"/>
          <a:ea typeface="Helvetica" charset="0"/>
          <a:cs typeface="Helvetica" charset="0"/>
        </a:defRPr>
      </a:lvl2pPr>
      <a:lvl3pPr marL="914400" indent="0" algn="l" defTabSz="914400" rtl="0" eaLnBrk="1" latinLnBrk="0" hangingPunct="1">
        <a:lnSpc>
          <a:spcPct val="90000"/>
        </a:lnSpc>
        <a:spcBef>
          <a:spcPts val="500"/>
        </a:spcBef>
        <a:buFontTx/>
        <a:buNone/>
        <a:defRPr sz="2000" kern="1200">
          <a:solidFill>
            <a:schemeClr val="tx1"/>
          </a:solidFill>
          <a:latin typeface="Helvetica" charset="0"/>
          <a:ea typeface="Helvetica" charset="0"/>
          <a:cs typeface="Helvetica" charset="0"/>
        </a:defRPr>
      </a:lvl3pPr>
      <a:lvl4pPr marL="13716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4pPr>
      <a:lvl5pPr marL="1828800" indent="0" algn="l" defTabSz="914400" rtl="0" eaLnBrk="1" latinLnBrk="0" hangingPunct="1">
        <a:lnSpc>
          <a:spcPct val="90000"/>
        </a:lnSpc>
        <a:spcBef>
          <a:spcPts val="500"/>
        </a:spcBef>
        <a:buFontTx/>
        <a:buNone/>
        <a:defRPr sz="1800" kern="1200">
          <a:solidFill>
            <a:schemeClr val="tx1"/>
          </a:solidFill>
          <a:latin typeface="Helvetica" charset="0"/>
          <a:ea typeface="Helvetica" charset="0"/>
          <a:cs typeface="Helvetica"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22.emf"/></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hyperlink" Target="https://bioconductor.org/packages/release/bioc/html/DESeq2.html" TargetMode="External"/><Relationship Id="rId2" Type="http://schemas.openxmlformats.org/officeDocument/2006/relationships/hyperlink" Target="https://bioconductor.org/packages/release/bioc/html/edgeR.html" TargetMode="External"/><Relationship Id="rId1" Type="http://schemas.openxmlformats.org/officeDocument/2006/relationships/slideLayout" Target="../slideLayouts/slideLayout7.xml"/><Relationship Id="rId6" Type="http://schemas.openxmlformats.org/officeDocument/2006/relationships/hyperlink" Target="https://bioconductor.org/packages/release/bioc/html/RUVSeq.html" TargetMode="External"/><Relationship Id="rId5" Type="http://schemas.openxmlformats.org/officeDocument/2006/relationships/hyperlink" Target="https://bioconductor.org/packages/release/bioc/html/sva.html" TargetMode="External"/><Relationship Id="rId4" Type="http://schemas.openxmlformats.org/officeDocument/2006/relationships/hyperlink" Target="https://bioconductor.org/packages/release/bioc/html/limma.html"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slideLayout" Target="../slideLayouts/slideLayout7.xml"/><Relationship Id="rId4" Type="http://schemas.openxmlformats.org/officeDocument/2006/relationships/image" Target="../media/image29.emf"/></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7.xml"/><Relationship Id="rId4" Type="http://schemas.openxmlformats.org/officeDocument/2006/relationships/image" Target="../media/image15.emf"/></Relationships>
</file>

<file path=ppt/slides/_rels/slide47.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emf"/><Relationship Id="rId1" Type="http://schemas.openxmlformats.org/officeDocument/2006/relationships/slideLayout" Target="../slideLayouts/slideLayout7.xml"/><Relationship Id="rId4" Type="http://schemas.openxmlformats.org/officeDocument/2006/relationships/image" Target="../media/image34.emf"/></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0.xml.rels><?xml version="1.0" encoding="UTF-8" standalone="yes"?>
<Relationships xmlns="http://schemas.openxmlformats.org/package/2006/relationships"><Relationship Id="rId2" Type="http://schemas.openxmlformats.org/officeDocument/2006/relationships/hyperlink" Target="https://gladstoneinstitutes.slack.com/archives/C0145F1L7QS" TargetMode="Externa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hyperlink" Target="https://www.surveymonkey.com/r/RRTZPTC" TargetMode="Externa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76DE0FB3-9B6E-D445-874E-8EE839C44E90}"/>
              </a:ext>
            </a:extLst>
          </p:cNvPr>
          <p:cNvSpPr>
            <a:spLocks noGrp="1"/>
          </p:cNvSpPr>
          <p:nvPr>
            <p:ph type="subTitle" idx="1"/>
          </p:nvPr>
        </p:nvSpPr>
        <p:spPr>
          <a:xfrm>
            <a:off x="1519616" y="5467527"/>
            <a:ext cx="9144000" cy="1253677"/>
          </a:xfrm>
        </p:spPr>
        <p:txBody>
          <a:bodyPr/>
          <a:lstStyle/>
          <a:p>
            <a:r>
              <a:rPr lang="en-US" dirty="0"/>
              <a:t>Reuben Thomas</a:t>
            </a:r>
          </a:p>
          <a:p>
            <a:r>
              <a:rPr lang="en-US" dirty="0"/>
              <a:t>Gladstone Bioinformatics Core</a:t>
            </a:r>
          </a:p>
          <a:p>
            <a:r>
              <a:rPr lang="en-US" dirty="0"/>
              <a:t>November 11/12, 2020</a:t>
            </a:r>
          </a:p>
        </p:txBody>
      </p:sp>
      <p:sp>
        <p:nvSpPr>
          <p:cNvPr id="3" name="Title 2">
            <a:extLst>
              <a:ext uri="{FF2B5EF4-FFF2-40B4-BE49-F238E27FC236}">
                <a16:creationId xmlns:a16="http://schemas.microsoft.com/office/drawing/2014/main" id="{B1812EBE-5CEF-B74D-8F6C-A1488CE2F4D5}"/>
              </a:ext>
            </a:extLst>
          </p:cNvPr>
          <p:cNvSpPr>
            <a:spLocks noGrp="1"/>
          </p:cNvSpPr>
          <p:nvPr>
            <p:ph type="ctrTitle"/>
          </p:nvPr>
        </p:nvSpPr>
        <p:spPr/>
        <p:txBody>
          <a:bodyPr/>
          <a:lstStyle/>
          <a:p>
            <a:r>
              <a:rPr lang="en-US" sz="4400" b="1" u="sng" dirty="0"/>
              <a:t>Session 3: </a:t>
            </a:r>
            <a:r>
              <a:rPr lang="en-US" sz="4400" b="1" dirty="0"/>
              <a:t>Single-cell RNA-seq</a:t>
            </a:r>
            <a:br>
              <a:rPr lang="en-US" sz="4400" dirty="0"/>
            </a:br>
            <a:r>
              <a:rPr lang="en-US" sz="4400" dirty="0"/>
              <a:t>Normalization, Batch Correction and Differential Expression</a:t>
            </a:r>
          </a:p>
        </p:txBody>
      </p:sp>
      <p:sp>
        <p:nvSpPr>
          <p:cNvPr id="4" name="Text Placeholder 3">
            <a:extLst>
              <a:ext uri="{FF2B5EF4-FFF2-40B4-BE49-F238E27FC236}">
                <a16:creationId xmlns:a16="http://schemas.microsoft.com/office/drawing/2014/main" id="{AE4346D5-06E0-2C42-B3E4-8BBFA4687BA5}"/>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3330096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Gene detection rate is a good surrogate for batch effect</a:t>
            </a:r>
          </a:p>
        </p:txBody>
      </p:sp>
      <p:sp>
        <p:nvSpPr>
          <p:cNvPr id="4" name="TextBox 3"/>
          <p:cNvSpPr txBox="1"/>
          <p:nvPr/>
        </p:nvSpPr>
        <p:spPr>
          <a:xfrm>
            <a:off x="1016000" y="6250362"/>
            <a:ext cx="8860820" cy="584776"/>
          </a:xfrm>
          <a:prstGeom prst="rect">
            <a:avLst/>
          </a:prstGeom>
          <a:noFill/>
        </p:spPr>
        <p:txBody>
          <a:bodyPr wrap="none" rtlCol="0">
            <a:spAutoFit/>
          </a:bodyPr>
          <a:lstStyle/>
          <a:p>
            <a:r>
              <a:rPr lang="en-US" sz="1600" dirty="0"/>
              <a:t>Hicks, S. C., Townes, F. W., </a:t>
            </a:r>
            <a:r>
              <a:rPr lang="en-US" sz="1600" dirty="0" err="1"/>
              <a:t>Teng</a:t>
            </a:r>
            <a:r>
              <a:rPr lang="en-US" sz="1600" dirty="0"/>
              <a:t>, M. &amp; Irizarry, R. A. Missing data and technical variability in single-cell </a:t>
            </a:r>
          </a:p>
          <a:p>
            <a:r>
              <a:rPr lang="en-US" sz="1600" dirty="0"/>
              <a:t>RNA-sequencing experiments.  Preprint available </a:t>
            </a:r>
            <a:r>
              <a:rPr lang="en-US" sz="1600" dirty="0" err="1"/>
              <a:t>from:https</a:t>
            </a:r>
            <a:r>
              <a:rPr lang="en-US" sz="1600" dirty="0"/>
              <a:t>://</a:t>
            </a:r>
            <a:r>
              <a:rPr lang="en-US" sz="1600" dirty="0" err="1"/>
              <a:t>doi.org</a:t>
            </a:r>
            <a:r>
              <a:rPr lang="en-US" sz="1600" dirty="0"/>
              <a:t>/10.1093/biostatistics/kxx053 (2017).</a:t>
            </a:r>
          </a:p>
        </p:txBody>
      </p:sp>
      <p:pic>
        <p:nvPicPr>
          <p:cNvPr id="5" name="Picture 4" descr="GeneDetectionRat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070099"/>
            <a:ext cx="10506450" cy="3082471"/>
          </a:xfrm>
          <a:prstGeom prst="rect">
            <a:avLst/>
          </a:prstGeom>
        </p:spPr>
      </p:pic>
      <p:sp>
        <p:nvSpPr>
          <p:cNvPr id="2" name="TextBox 1"/>
          <p:cNvSpPr txBox="1"/>
          <p:nvPr/>
        </p:nvSpPr>
        <p:spPr>
          <a:xfrm>
            <a:off x="3096374" y="5372705"/>
            <a:ext cx="914400" cy="914400"/>
          </a:xfrm>
          <a:prstGeom prst="rect">
            <a:avLst/>
          </a:prstGeom>
          <a:noFill/>
          <a:ln>
            <a:noFill/>
          </a:ln>
        </p:spPr>
        <p:txBody>
          <a:bodyPr wrap="none" rtlCol="0" anchor="ctr" anchorCtr="0">
            <a:noAutofit/>
          </a:bodyPr>
          <a:lstStyle/>
          <a:p>
            <a:pPr>
              <a:spcAft>
                <a:spcPts val="600"/>
              </a:spcAft>
            </a:pPr>
            <a:r>
              <a:rPr lang="en-US" sz="2000" b="1" dirty="0">
                <a:solidFill>
                  <a:srgbClr val="FF0000"/>
                </a:solidFill>
                <a:latin typeface="Helvetica" charset="0"/>
                <a:ea typeface="Times New Roman" charset="0"/>
                <a:cs typeface="Arial" charset="0"/>
              </a:rPr>
              <a:t>Experimental factors ~ gene detection rate </a:t>
            </a:r>
          </a:p>
        </p:txBody>
      </p:sp>
    </p:spTree>
    <p:extLst>
      <p:ext uri="{BB962C8B-B14F-4D97-AF65-F5344CB8AC3E}">
        <p14:creationId xmlns:p14="http://schemas.microsoft.com/office/powerpoint/2010/main" val="37683547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We could use cluster as surrogate for cell-type</a:t>
            </a:r>
          </a:p>
        </p:txBody>
      </p:sp>
      <p:pic>
        <p:nvPicPr>
          <p:cNvPr id="4" name="Picture 3" descr="DataDredging.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5552" y="1935239"/>
            <a:ext cx="4754638" cy="4754638"/>
          </a:xfrm>
          <a:prstGeom prst="rect">
            <a:avLst/>
          </a:prstGeom>
        </p:spPr>
      </p:pic>
      <p:sp>
        <p:nvSpPr>
          <p:cNvPr id="5" name="TextBox 4"/>
          <p:cNvSpPr txBox="1"/>
          <p:nvPr/>
        </p:nvSpPr>
        <p:spPr>
          <a:xfrm>
            <a:off x="7474857" y="3277793"/>
            <a:ext cx="914400" cy="914400"/>
          </a:xfrm>
          <a:prstGeom prst="rect">
            <a:avLst/>
          </a:prstGeom>
          <a:noFill/>
          <a:ln>
            <a:noFill/>
          </a:ln>
        </p:spPr>
        <p:txBody>
          <a:bodyPr wrap="none" rtlCol="0" anchor="ctr" anchorCtr="0">
            <a:noAutofit/>
          </a:bodyPr>
          <a:lstStyle/>
          <a:p>
            <a:pPr>
              <a:spcAft>
                <a:spcPts val="600"/>
              </a:spcAft>
            </a:pPr>
            <a:r>
              <a:rPr lang="en-US" sz="2000" b="1" dirty="0">
                <a:solidFill>
                  <a:srgbClr val="FF0000"/>
                </a:solidFill>
                <a:latin typeface="Helvetica" charset="0"/>
                <a:ea typeface="Times New Roman" charset="0"/>
                <a:cs typeface="Arial" charset="0"/>
              </a:rPr>
              <a:t>Cell-type ~ cluster</a:t>
            </a:r>
          </a:p>
        </p:txBody>
      </p:sp>
      <p:sp>
        <p:nvSpPr>
          <p:cNvPr id="6" name="TextBox 5"/>
          <p:cNvSpPr txBox="1"/>
          <p:nvPr/>
        </p:nvSpPr>
        <p:spPr>
          <a:xfrm>
            <a:off x="5890388" y="5503333"/>
            <a:ext cx="914400" cy="914400"/>
          </a:xfrm>
          <a:prstGeom prst="rect">
            <a:avLst/>
          </a:prstGeom>
          <a:noFill/>
          <a:ln>
            <a:noFill/>
          </a:ln>
        </p:spPr>
        <p:txBody>
          <a:bodyPr wrap="none" rtlCol="0" anchor="ctr" anchorCtr="0">
            <a:noAutofit/>
          </a:bodyPr>
          <a:lstStyle/>
          <a:p>
            <a:pPr>
              <a:spcAft>
                <a:spcPts val="600"/>
              </a:spcAft>
            </a:pPr>
            <a:r>
              <a:rPr lang="en-US" sz="2000" b="1" dirty="0">
                <a:latin typeface="Helvetica" charset="0"/>
                <a:ea typeface="Times New Roman" charset="0"/>
                <a:cs typeface="Arial" charset="0"/>
              </a:rPr>
              <a:t>Data dredging: </a:t>
            </a:r>
            <a:r>
              <a:rPr lang="en-US" sz="2000" i="1" dirty="0">
                <a:latin typeface="Helvetica" charset="0"/>
                <a:ea typeface="Times New Roman" charset="0"/>
                <a:cs typeface="Arial" charset="0"/>
              </a:rPr>
              <a:t>use the same data to define</a:t>
            </a:r>
          </a:p>
          <a:p>
            <a:pPr>
              <a:spcAft>
                <a:spcPts val="600"/>
              </a:spcAft>
            </a:pPr>
            <a:r>
              <a:rPr lang="en-US" sz="2000" i="1" dirty="0">
                <a:latin typeface="Helvetica" charset="0"/>
                <a:ea typeface="Times New Roman" charset="0"/>
                <a:cs typeface="Arial" charset="0"/>
              </a:rPr>
              <a:t>clusters of cells and differences in gene expression </a:t>
            </a:r>
          </a:p>
          <a:p>
            <a:pPr>
              <a:spcAft>
                <a:spcPts val="600"/>
              </a:spcAft>
            </a:pPr>
            <a:r>
              <a:rPr lang="en-US" sz="2000" i="1" dirty="0">
                <a:latin typeface="Helvetica" charset="0"/>
                <a:ea typeface="Times New Roman" charset="0"/>
                <a:cs typeface="Arial" charset="0"/>
              </a:rPr>
              <a:t>between these clusters </a:t>
            </a:r>
          </a:p>
        </p:txBody>
      </p:sp>
      <p:sp>
        <p:nvSpPr>
          <p:cNvPr id="7" name="TextBox 6"/>
          <p:cNvSpPr txBox="1"/>
          <p:nvPr/>
        </p:nvSpPr>
        <p:spPr>
          <a:xfrm>
            <a:off x="6942656" y="4818738"/>
            <a:ext cx="914400" cy="914400"/>
          </a:xfrm>
          <a:prstGeom prst="rect">
            <a:avLst/>
          </a:prstGeom>
          <a:noFill/>
          <a:ln>
            <a:noFill/>
          </a:ln>
        </p:spPr>
        <p:txBody>
          <a:bodyPr wrap="none" rtlCol="0" anchor="ctr" anchorCtr="0">
            <a:noAutofit/>
          </a:bodyPr>
          <a:lstStyle/>
          <a:p>
            <a:pPr>
              <a:spcAft>
                <a:spcPts val="600"/>
              </a:spcAft>
            </a:pPr>
            <a:r>
              <a:rPr lang="en-US" sz="2000" dirty="0">
                <a:solidFill>
                  <a:srgbClr val="FF0000"/>
                </a:solidFill>
                <a:latin typeface="Phosphate Inline"/>
                <a:ea typeface="Times New Roman" charset="0"/>
                <a:cs typeface="Phosphate Inline"/>
              </a:rPr>
              <a:t>WARNING 1:</a:t>
            </a:r>
          </a:p>
        </p:txBody>
      </p:sp>
    </p:spTree>
    <p:extLst>
      <p:ext uri="{BB962C8B-B14F-4D97-AF65-F5344CB8AC3E}">
        <p14:creationId xmlns:p14="http://schemas.microsoft.com/office/powerpoint/2010/main" val="20325151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Predictors of gene expression</a:t>
            </a:r>
          </a:p>
        </p:txBody>
      </p:sp>
      <p:grpSp>
        <p:nvGrpSpPr>
          <p:cNvPr id="2" name="Group 1"/>
          <p:cNvGrpSpPr/>
          <p:nvPr/>
        </p:nvGrpSpPr>
        <p:grpSpPr>
          <a:xfrm>
            <a:off x="2737827" y="1854685"/>
            <a:ext cx="6197806" cy="4709072"/>
            <a:chOff x="2737827" y="1854685"/>
            <a:chExt cx="6197806" cy="4709072"/>
          </a:xfrm>
        </p:grpSpPr>
        <p:grpSp>
          <p:nvGrpSpPr>
            <p:cNvPr id="22" name="Group 21"/>
            <p:cNvGrpSpPr/>
            <p:nvPr/>
          </p:nvGrpSpPr>
          <p:grpSpPr>
            <a:xfrm>
              <a:off x="7151531" y="3592062"/>
              <a:ext cx="1784102" cy="914400"/>
              <a:chOff x="4641692" y="4045607"/>
              <a:chExt cx="1784102" cy="914400"/>
            </a:xfrm>
          </p:grpSpPr>
          <p:sp>
            <p:nvSpPr>
              <p:cNvPr id="20" name="Oval 19"/>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Gene 1</a:t>
                </a:r>
              </a:p>
            </p:txBody>
          </p:sp>
        </p:grpSp>
        <p:grpSp>
          <p:nvGrpSpPr>
            <p:cNvPr id="23" name="Group 22"/>
            <p:cNvGrpSpPr/>
            <p:nvPr/>
          </p:nvGrpSpPr>
          <p:grpSpPr>
            <a:xfrm>
              <a:off x="2737827" y="1854685"/>
              <a:ext cx="1784102" cy="914400"/>
              <a:chOff x="4641692" y="4045607"/>
              <a:chExt cx="1784102" cy="914400"/>
            </a:xfrm>
          </p:grpSpPr>
          <p:sp>
            <p:nvSpPr>
              <p:cNvPr id="24" name="Oval 23"/>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TextBox 24"/>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Time</a:t>
                </a:r>
              </a:p>
            </p:txBody>
          </p:sp>
        </p:grpSp>
        <p:grpSp>
          <p:nvGrpSpPr>
            <p:cNvPr id="26" name="Group 25"/>
            <p:cNvGrpSpPr/>
            <p:nvPr/>
          </p:nvGrpSpPr>
          <p:grpSpPr>
            <a:xfrm>
              <a:off x="2737827" y="3134862"/>
              <a:ext cx="1784102" cy="914400"/>
              <a:chOff x="4641692" y="4045607"/>
              <a:chExt cx="1784102" cy="914400"/>
            </a:xfrm>
          </p:grpSpPr>
          <p:sp>
            <p:nvSpPr>
              <p:cNvPr id="27" name="Oval 26"/>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TextBox 27"/>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Individual</a:t>
                </a:r>
              </a:p>
            </p:txBody>
          </p:sp>
        </p:grpSp>
        <p:grpSp>
          <p:nvGrpSpPr>
            <p:cNvPr id="29" name="Group 28"/>
            <p:cNvGrpSpPr/>
            <p:nvPr/>
          </p:nvGrpSpPr>
          <p:grpSpPr>
            <a:xfrm>
              <a:off x="2737827" y="4470153"/>
              <a:ext cx="1784102" cy="914400"/>
              <a:chOff x="4641692" y="4045607"/>
              <a:chExt cx="1784102" cy="914400"/>
            </a:xfrm>
          </p:grpSpPr>
          <p:sp>
            <p:nvSpPr>
              <p:cNvPr id="30" name="Oval 29"/>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TextBox 30"/>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Cell-type</a:t>
                </a:r>
              </a:p>
              <a:p>
                <a:pPr>
                  <a:spcAft>
                    <a:spcPts val="600"/>
                  </a:spcAft>
                </a:pPr>
                <a:r>
                  <a:rPr lang="en-US" sz="2000" dirty="0">
                    <a:solidFill>
                      <a:srgbClr val="FF0000"/>
                    </a:solidFill>
                    <a:latin typeface="Helvetica" charset="0"/>
                    <a:ea typeface="Times New Roman" charset="0"/>
                    <a:cs typeface="Arial" charset="0"/>
                  </a:rPr>
                  <a:t>Cluster</a:t>
                </a:r>
              </a:p>
            </p:txBody>
          </p:sp>
        </p:grpSp>
        <p:grpSp>
          <p:nvGrpSpPr>
            <p:cNvPr id="32" name="Group 31"/>
            <p:cNvGrpSpPr/>
            <p:nvPr/>
          </p:nvGrpSpPr>
          <p:grpSpPr>
            <a:xfrm>
              <a:off x="2783184" y="5649357"/>
              <a:ext cx="1784102" cy="914400"/>
              <a:chOff x="4641692" y="4045607"/>
              <a:chExt cx="1784102" cy="914400"/>
            </a:xfrm>
          </p:grpSpPr>
          <p:sp>
            <p:nvSpPr>
              <p:cNvPr id="33" name="Oval 32"/>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TextBox 33"/>
              <p:cNvSpPr txBox="1"/>
              <p:nvPr/>
            </p:nvSpPr>
            <p:spPr>
              <a:xfrm>
                <a:off x="486848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Exp. Factors</a:t>
                </a:r>
              </a:p>
              <a:p>
                <a:pPr>
                  <a:spcAft>
                    <a:spcPts val="600"/>
                  </a:spcAft>
                </a:pPr>
                <a:r>
                  <a:rPr lang="en-US" sz="2000" dirty="0">
                    <a:solidFill>
                      <a:srgbClr val="FF0000"/>
                    </a:solidFill>
                    <a:latin typeface="Helvetica" charset="0"/>
                    <a:ea typeface="Times New Roman" charset="0"/>
                    <a:cs typeface="Arial" charset="0"/>
                  </a:rPr>
                  <a:t>Detection</a:t>
                </a:r>
              </a:p>
            </p:txBody>
          </p:sp>
        </p:grpSp>
        <p:cxnSp>
          <p:nvCxnSpPr>
            <p:cNvPr id="36" name="Straight Arrow Connector 35"/>
            <p:cNvCxnSpPr>
              <a:stCxn id="24" idx="6"/>
            </p:cNvCxnSpPr>
            <p:nvPr/>
          </p:nvCxnSpPr>
          <p:spPr>
            <a:xfrm>
              <a:off x="4521929" y="2311885"/>
              <a:ext cx="2765678" cy="14525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a:stCxn id="27" idx="6"/>
              <a:endCxn id="20" idx="2"/>
            </p:cNvCxnSpPr>
            <p:nvPr/>
          </p:nvCxnSpPr>
          <p:spPr>
            <a:xfrm>
              <a:off x="4521929" y="3592062"/>
              <a:ext cx="2629602" cy="457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2" name="Straight Arrow Connector 41"/>
            <p:cNvCxnSpPr>
              <a:stCxn id="33" idx="6"/>
              <a:endCxn id="20" idx="3"/>
            </p:cNvCxnSpPr>
            <p:nvPr/>
          </p:nvCxnSpPr>
          <p:spPr>
            <a:xfrm flipV="1">
              <a:off x="4567286" y="4372551"/>
              <a:ext cx="2845521" cy="173400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4" name="Straight Arrow Connector 43"/>
            <p:cNvCxnSpPr>
              <a:stCxn id="30" idx="6"/>
            </p:cNvCxnSpPr>
            <p:nvPr/>
          </p:nvCxnSpPr>
          <p:spPr>
            <a:xfrm flipV="1">
              <a:off x="4521929" y="4233100"/>
              <a:ext cx="2765678" cy="6942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8737830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Predictors of gene expression</a:t>
            </a:r>
          </a:p>
        </p:txBody>
      </p:sp>
      <p:grpSp>
        <p:nvGrpSpPr>
          <p:cNvPr id="5" name="Group 4"/>
          <p:cNvGrpSpPr/>
          <p:nvPr/>
        </p:nvGrpSpPr>
        <p:grpSpPr>
          <a:xfrm>
            <a:off x="1395025" y="2545498"/>
            <a:ext cx="9449881" cy="3193615"/>
            <a:chOff x="651348" y="2970073"/>
            <a:chExt cx="9449881" cy="3193615"/>
          </a:xfrm>
        </p:grpSpPr>
        <p:grpSp>
          <p:nvGrpSpPr>
            <p:cNvPr id="2" name="Group 1"/>
            <p:cNvGrpSpPr/>
            <p:nvPr/>
          </p:nvGrpSpPr>
          <p:grpSpPr>
            <a:xfrm>
              <a:off x="651348" y="2970073"/>
              <a:ext cx="3884521" cy="3177277"/>
              <a:chOff x="2737827" y="1854685"/>
              <a:chExt cx="6197806" cy="4709072"/>
            </a:xfrm>
          </p:grpSpPr>
          <p:grpSp>
            <p:nvGrpSpPr>
              <p:cNvPr id="22" name="Group 21"/>
              <p:cNvGrpSpPr/>
              <p:nvPr/>
            </p:nvGrpSpPr>
            <p:grpSpPr>
              <a:xfrm>
                <a:off x="7151531" y="3592062"/>
                <a:ext cx="1784102" cy="914400"/>
                <a:chOff x="4641692" y="4045607"/>
                <a:chExt cx="1784102" cy="914400"/>
              </a:xfrm>
            </p:grpSpPr>
            <p:sp>
              <p:nvSpPr>
                <p:cNvPr id="20" name="Oval 19"/>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Gene 1</a:t>
                  </a:r>
                </a:p>
              </p:txBody>
            </p:sp>
          </p:grpSp>
          <p:grpSp>
            <p:nvGrpSpPr>
              <p:cNvPr id="23" name="Group 22"/>
              <p:cNvGrpSpPr/>
              <p:nvPr/>
            </p:nvGrpSpPr>
            <p:grpSpPr>
              <a:xfrm>
                <a:off x="2737827" y="1854685"/>
                <a:ext cx="1784102" cy="914400"/>
                <a:chOff x="4641692" y="4045607"/>
                <a:chExt cx="1784102" cy="914400"/>
              </a:xfrm>
            </p:grpSpPr>
            <p:sp>
              <p:nvSpPr>
                <p:cNvPr id="24" name="Oval 23"/>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TextBox 24"/>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Time</a:t>
                  </a:r>
                </a:p>
              </p:txBody>
            </p:sp>
          </p:grpSp>
          <p:grpSp>
            <p:nvGrpSpPr>
              <p:cNvPr id="26" name="Group 25"/>
              <p:cNvGrpSpPr/>
              <p:nvPr/>
            </p:nvGrpSpPr>
            <p:grpSpPr>
              <a:xfrm>
                <a:off x="2737827" y="3134862"/>
                <a:ext cx="1784102" cy="914400"/>
                <a:chOff x="4641692" y="4045607"/>
                <a:chExt cx="1784102" cy="914400"/>
              </a:xfrm>
            </p:grpSpPr>
            <p:sp>
              <p:nvSpPr>
                <p:cNvPr id="27" name="Oval 26"/>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TextBox 27"/>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Individual</a:t>
                  </a:r>
                </a:p>
              </p:txBody>
            </p:sp>
          </p:grpSp>
          <p:grpSp>
            <p:nvGrpSpPr>
              <p:cNvPr id="29" name="Group 28"/>
              <p:cNvGrpSpPr/>
              <p:nvPr/>
            </p:nvGrpSpPr>
            <p:grpSpPr>
              <a:xfrm>
                <a:off x="2737827" y="4470153"/>
                <a:ext cx="1784102" cy="914400"/>
                <a:chOff x="4641692" y="4045607"/>
                <a:chExt cx="1784102" cy="914400"/>
              </a:xfrm>
            </p:grpSpPr>
            <p:sp>
              <p:nvSpPr>
                <p:cNvPr id="30" name="Oval 29"/>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TextBox 30"/>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solidFill>
                        <a:srgbClr val="FF0000"/>
                      </a:solidFill>
                      <a:latin typeface="Helvetica" charset="0"/>
                      <a:ea typeface="Times New Roman" charset="0"/>
                      <a:cs typeface="Arial" charset="0"/>
                    </a:rPr>
                    <a:t>Cluster</a:t>
                  </a:r>
                </a:p>
              </p:txBody>
            </p:sp>
          </p:grpSp>
          <p:grpSp>
            <p:nvGrpSpPr>
              <p:cNvPr id="32" name="Group 31"/>
              <p:cNvGrpSpPr/>
              <p:nvPr/>
            </p:nvGrpSpPr>
            <p:grpSpPr>
              <a:xfrm>
                <a:off x="2783184" y="5649357"/>
                <a:ext cx="1784102" cy="914400"/>
                <a:chOff x="4641692" y="4045607"/>
                <a:chExt cx="1784102" cy="914400"/>
              </a:xfrm>
            </p:grpSpPr>
            <p:sp>
              <p:nvSpPr>
                <p:cNvPr id="33" name="Oval 32"/>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TextBox 33"/>
                <p:cNvSpPr txBox="1"/>
                <p:nvPr/>
              </p:nvSpPr>
              <p:spPr>
                <a:xfrm>
                  <a:off x="4868481" y="4045607"/>
                  <a:ext cx="914400" cy="914400"/>
                </a:xfrm>
                <a:prstGeom prst="rect">
                  <a:avLst/>
                </a:prstGeom>
                <a:noFill/>
                <a:ln>
                  <a:noFill/>
                </a:ln>
              </p:spPr>
              <p:txBody>
                <a:bodyPr wrap="none" rtlCol="0" anchor="ctr" anchorCtr="0">
                  <a:noAutofit/>
                </a:bodyPr>
                <a:lstStyle/>
                <a:p>
                  <a:pPr>
                    <a:spcAft>
                      <a:spcPts val="600"/>
                    </a:spcAft>
                  </a:pPr>
                  <a:r>
                    <a:rPr lang="en-US" sz="2000" dirty="0">
                      <a:solidFill>
                        <a:srgbClr val="FF0000"/>
                      </a:solidFill>
                      <a:latin typeface="Helvetica" charset="0"/>
                      <a:ea typeface="Times New Roman" charset="0"/>
                      <a:cs typeface="Arial" charset="0"/>
                    </a:rPr>
                    <a:t>Detection</a:t>
                  </a:r>
                </a:p>
              </p:txBody>
            </p:sp>
          </p:grpSp>
          <p:cxnSp>
            <p:nvCxnSpPr>
              <p:cNvPr id="36" name="Straight Arrow Connector 35"/>
              <p:cNvCxnSpPr>
                <a:stCxn id="24" idx="6"/>
              </p:cNvCxnSpPr>
              <p:nvPr/>
            </p:nvCxnSpPr>
            <p:spPr>
              <a:xfrm>
                <a:off x="4521929" y="2311885"/>
                <a:ext cx="2765678" cy="14525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a:stCxn id="27" idx="6"/>
                <a:endCxn id="20" idx="2"/>
              </p:cNvCxnSpPr>
              <p:nvPr/>
            </p:nvCxnSpPr>
            <p:spPr>
              <a:xfrm>
                <a:off x="4521929" y="3592062"/>
                <a:ext cx="2629602" cy="457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2" name="Straight Arrow Connector 41"/>
              <p:cNvCxnSpPr>
                <a:stCxn id="33" idx="6"/>
                <a:endCxn id="20" idx="3"/>
              </p:cNvCxnSpPr>
              <p:nvPr/>
            </p:nvCxnSpPr>
            <p:spPr>
              <a:xfrm flipV="1">
                <a:off x="4567286" y="4372551"/>
                <a:ext cx="2845521" cy="173400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4" name="Straight Arrow Connector 43"/>
              <p:cNvCxnSpPr>
                <a:stCxn id="30" idx="6"/>
              </p:cNvCxnSpPr>
              <p:nvPr/>
            </p:nvCxnSpPr>
            <p:spPr>
              <a:xfrm flipV="1">
                <a:off x="4521929" y="4233100"/>
                <a:ext cx="2765678" cy="6942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sp>
          <p:nvSpPr>
            <p:cNvPr id="4" name="TextBox 3"/>
            <p:cNvSpPr txBox="1"/>
            <p:nvPr/>
          </p:nvSpPr>
          <p:spPr>
            <a:xfrm>
              <a:off x="4868484" y="3930741"/>
              <a:ext cx="914400" cy="914400"/>
            </a:xfrm>
            <a:prstGeom prst="rect">
              <a:avLst/>
            </a:prstGeom>
            <a:noFill/>
            <a:ln>
              <a:noFill/>
            </a:ln>
          </p:spPr>
          <p:txBody>
            <a:bodyPr wrap="none" rtlCol="0" anchor="ctr" anchorCtr="0">
              <a:noAutofit/>
            </a:bodyPr>
            <a:lstStyle/>
            <a:p>
              <a:pPr>
                <a:spcAft>
                  <a:spcPts val="600"/>
                </a:spcAft>
              </a:pPr>
              <a:r>
                <a:rPr lang="mr-IN" sz="2000" dirty="0">
                  <a:latin typeface="Helvetica" charset="0"/>
                  <a:ea typeface="Times New Roman" charset="0"/>
                  <a:cs typeface="Arial" charset="0"/>
                </a:rPr>
                <a:t>……</a:t>
              </a:r>
              <a:r>
                <a:rPr lang="en-US" sz="2000" dirty="0">
                  <a:latin typeface="Helvetica" charset="0"/>
                  <a:ea typeface="Times New Roman" charset="0"/>
                  <a:cs typeface="Arial" charset="0"/>
                </a:rPr>
                <a:t>..</a:t>
              </a:r>
            </a:p>
          </p:txBody>
        </p:sp>
        <p:grpSp>
          <p:nvGrpSpPr>
            <p:cNvPr id="35" name="Group 34"/>
            <p:cNvGrpSpPr/>
            <p:nvPr/>
          </p:nvGrpSpPr>
          <p:grpSpPr>
            <a:xfrm>
              <a:off x="6216708" y="2986411"/>
              <a:ext cx="3884521" cy="3177277"/>
              <a:chOff x="2737827" y="1854685"/>
              <a:chExt cx="6197806" cy="4709072"/>
            </a:xfrm>
          </p:grpSpPr>
          <p:grpSp>
            <p:nvGrpSpPr>
              <p:cNvPr id="37" name="Group 36"/>
              <p:cNvGrpSpPr/>
              <p:nvPr/>
            </p:nvGrpSpPr>
            <p:grpSpPr>
              <a:xfrm>
                <a:off x="7151531" y="3592062"/>
                <a:ext cx="1784102" cy="914400"/>
                <a:chOff x="4641692" y="4045607"/>
                <a:chExt cx="1784102" cy="914400"/>
              </a:xfrm>
            </p:grpSpPr>
            <p:sp>
              <p:nvSpPr>
                <p:cNvPr id="57" name="Oval 56"/>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TextBox 57"/>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Gene 7000</a:t>
                  </a:r>
                </a:p>
              </p:txBody>
            </p:sp>
          </p:grpSp>
          <p:grpSp>
            <p:nvGrpSpPr>
              <p:cNvPr id="39" name="Group 38"/>
              <p:cNvGrpSpPr/>
              <p:nvPr/>
            </p:nvGrpSpPr>
            <p:grpSpPr>
              <a:xfrm>
                <a:off x="2737827" y="1854685"/>
                <a:ext cx="1784102" cy="914400"/>
                <a:chOff x="4641692" y="4045607"/>
                <a:chExt cx="1784102" cy="914400"/>
              </a:xfrm>
            </p:grpSpPr>
            <p:sp>
              <p:nvSpPr>
                <p:cNvPr id="55" name="Oval 54"/>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TextBox 55"/>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Time</a:t>
                  </a:r>
                </a:p>
              </p:txBody>
            </p:sp>
          </p:grpSp>
          <p:grpSp>
            <p:nvGrpSpPr>
              <p:cNvPr id="40" name="Group 39"/>
              <p:cNvGrpSpPr/>
              <p:nvPr/>
            </p:nvGrpSpPr>
            <p:grpSpPr>
              <a:xfrm>
                <a:off x="2737827" y="3134862"/>
                <a:ext cx="1784102" cy="914400"/>
                <a:chOff x="4641692" y="4045607"/>
                <a:chExt cx="1784102" cy="914400"/>
              </a:xfrm>
            </p:grpSpPr>
            <p:sp>
              <p:nvSpPr>
                <p:cNvPr id="53" name="Oval 52"/>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TextBox 53"/>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Individual</a:t>
                  </a:r>
                </a:p>
              </p:txBody>
            </p:sp>
          </p:grpSp>
          <p:grpSp>
            <p:nvGrpSpPr>
              <p:cNvPr id="41" name="Group 40"/>
              <p:cNvGrpSpPr/>
              <p:nvPr/>
            </p:nvGrpSpPr>
            <p:grpSpPr>
              <a:xfrm>
                <a:off x="2737827" y="4470153"/>
                <a:ext cx="1784102" cy="914400"/>
                <a:chOff x="4641692" y="4045607"/>
                <a:chExt cx="1784102" cy="914400"/>
              </a:xfrm>
            </p:grpSpPr>
            <p:sp>
              <p:nvSpPr>
                <p:cNvPr id="51" name="Oval 50"/>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TextBox 51"/>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solidFill>
                        <a:srgbClr val="FF0000"/>
                      </a:solidFill>
                      <a:latin typeface="Helvetica" charset="0"/>
                      <a:ea typeface="Times New Roman" charset="0"/>
                      <a:cs typeface="Arial" charset="0"/>
                    </a:rPr>
                    <a:t>Cluster</a:t>
                  </a:r>
                </a:p>
              </p:txBody>
            </p:sp>
          </p:grpSp>
          <p:grpSp>
            <p:nvGrpSpPr>
              <p:cNvPr id="43" name="Group 42"/>
              <p:cNvGrpSpPr/>
              <p:nvPr/>
            </p:nvGrpSpPr>
            <p:grpSpPr>
              <a:xfrm>
                <a:off x="2783184" y="5649357"/>
                <a:ext cx="1784102" cy="914400"/>
                <a:chOff x="4641692" y="4045607"/>
                <a:chExt cx="1784102" cy="914400"/>
              </a:xfrm>
            </p:grpSpPr>
            <p:sp>
              <p:nvSpPr>
                <p:cNvPr id="49" name="Oval 48"/>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TextBox 49"/>
                <p:cNvSpPr txBox="1"/>
                <p:nvPr/>
              </p:nvSpPr>
              <p:spPr>
                <a:xfrm>
                  <a:off x="4868481" y="4045607"/>
                  <a:ext cx="914400" cy="914400"/>
                </a:xfrm>
                <a:prstGeom prst="rect">
                  <a:avLst/>
                </a:prstGeom>
                <a:noFill/>
                <a:ln>
                  <a:noFill/>
                </a:ln>
              </p:spPr>
              <p:txBody>
                <a:bodyPr wrap="none" rtlCol="0" anchor="ctr" anchorCtr="0">
                  <a:noAutofit/>
                </a:bodyPr>
                <a:lstStyle/>
                <a:p>
                  <a:pPr>
                    <a:spcAft>
                      <a:spcPts val="600"/>
                    </a:spcAft>
                  </a:pPr>
                  <a:r>
                    <a:rPr lang="en-US" sz="2000" dirty="0">
                      <a:solidFill>
                        <a:srgbClr val="FF0000"/>
                      </a:solidFill>
                      <a:latin typeface="Helvetica" charset="0"/>
                      <a:ea typeface="Times New Roman" charset="0"/>
                      <a:cs typeface="Arial" charset="0"/>
                    </a:rPr>
                    <a:t>Detection</a:t>
                  </a:r>
                </a:p>
              </p:txBody>
            </p:sp>
          </p:grpSp>
          <p:cxnSp>
            <p:nvCxnSpPr>
              <p:cNvPr id="45" name="Straight Arrow Connector 44"/>
              <p:cNvCxnSpPr>
                <a:stCxn id="55" idx="6"/>
              </p:cNvCxnSpPr>
              <p:nvPr/>
            </p:nvCxnSpPr>
            <p:spPr>
              <a:xfrm>
                <a:off x="4521929" y="2311885"/>
                <a:ext cx="2765678" cy="14525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6" name="Straight Arrow Connector 45"/>
              <p:cNvCxnSpPr>
                <a:stCxn id="53" idx="6"/>
                <a:endCxn id="57" idx="2"/>
              </p:cNvCxnSpPr>
              <p:nvPr/>
            </p:nvCxnSpPr>
            <p:spPr>
              <a:xfrm>
                <a:off x="4521929" y="3592062"/>
                <a:ext cx="2629602" cy="457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7" name="Straight Arrow Connector 46"/>
              <p:cNvCxnSpPr>
                <a:stCxn id="49" idx="6"/>
                <a:endCxn id="57" idx="3"/>
              </p:cNvCxnSpPr>
              <p:nvPr/>
            </p:nvCxnSpPr>
            <p:spPr>
              <a:xfrm flipV="1">
                <a:off x="4567286" y="4372551"/>
                <a:ext cx="2845521" cy="173400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a:stCxn id="51" idx="6"/>
              </p:cNvCxnSpPr>
              <p:nvPr/>
            </p:nvCxnSpPr>
            <p:spPr>
              <a:xfrm flipV="1">
                <a:off x="4521929" y="4233100"/>
                <a:ext cx="2765678" cy="6942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grpSp>
      <p:sp>
        <p:nvSpPr>
          <p:cNvPr id="6" name="TextBox 5"/>
          <p:cNvSpPr txBox="1"/>
          <p:nvPr/>
        </p:nvSpPr>
        <p:spPr>
          <a:xfrm>
            <a:off x="1536143" y="1751160"/>
            <a:ext cx="914400" cy="914400"/>
          </a:xfrm>
          <a:prstGeom prst="rect">
            <a:avLst/>
          </a:prstGeom>
          <a:noFill/>
          <a:ln>
            <a:noFill/>
          </a:ln>
        </p:spPr>
        <p:txBody>
          <a:bodyPr wrap="none" rtlCol="0" anchor="ctr" anchorCtr="0">
            <a:noAutofit/>
          </a:bodyPr>
          <a:lstStyle/>
          <a:p>
            <a:pPr>
              <a:spcAft>
                <a:spcPts val="600"/>
              </a:spcAft>
            </a:pPr>
            <a:r>
              <a:rPr lang="en-US" sz="2000" u="sng" dirty="0">
                <a:latin typeface="Helvetica" charset="0"/>
                <a:ea typeface="Times New Roman" charset="0"/>
                <a:cs typeface="Arial" charset="0"/>
              </a:rPr>
              <a:t>Gene1</a:t>
            </a:r>
          </a:p>
        </p:txBody>
      </p:sp>
      <p:sp>
        <p:nvSpPr>
          <p:cNvPr id="59" name="TextBox 58"/>
          <p:cNvSpPr txBox="1"/>
          <p:nvPr/>
        </p:nvSpPr>
        <p:spPr>
          <a:xfrm>
            <a:off x="7035353" y="1751160"/>
            <a:ext cx="914400" cy="914400"/>
          </a:xfrm>
          <a:prstGeom prst="rect">
            <a:avLst/>
          </a:prstGeom>
          <a:noFill/>
          <a:ln>
            <a:noFill/>
          </a:ln>
        </p:spPr>
        <p:txBody>
          <a:bodyPr wrap="none" rtlCol="0" anchor="ctr" anchorCtr="0">
            <a:noAutofit/>
          </a:bodyPr>
          <a:lstStyle/>
          <a:p>
            <a:pPr>
              <a:spcAft>
                <a:spcPts val="600"/>
              </a:spcAft>
            </a:pPr>
            <a:r>
              <a:rPr lang="en-US" sz="2000" u="sng" dirty="0">
                <a:latin typeface="Helvetica" charset="0"/>
                <a:ea typeface="Times New Roman" charset="0"/>
                <a:cs typeface="Arial" charset="0"/>
              </a:rPr>
              <a:t>Gene 7000</a:t>
            </a:r>
          </a:p>
        </p:txBody>
      </p:sp>
    </p:spTree>
    <p:extLst>
      <p:ext uri="{BB962C8B-B14F-4D97-AF65-F5344CB8AC3E}">
        <p14:creationId xmlns:p14="http://schemas.microsoft.com/office/powerpoint/2010/main" val="26847467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Distribution of p-values across all genes and reproducibility</a:t>
            </a:r>
            <a:r>
              <a:rPr lang="en-US" b="1" i="1" dirty="0"/>
              <a:t>(simulated data)</a:t>
            </a:r>
          </a:p>
        </p:txBody>
      </p:sp>
      <p:pic>
        <p:nvPicPr>
          <p:cNvPr id="6" name="Picture 5" descr="HistogramOfPValues_n_ 30 .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052" y="2907692"/>
            <a:ext cx="3950306" cy="3950306"/>
          </a:xfrm>
          <a:prstGeom prst="rect">
            <a:avLst/>
          </a:prstGeom>
        </p:spPr>
      </p:pic>
      <p:pic>
        <p:nvPicPr>
          <p:cNvPr id="2" name="Picture 1" descr="ScatterOfFoldChangesRepeatedExperiments_n_ 30 .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6086" y="2895608"/>
            <a:ext cx="3962390" cy="3962390"/>
          </a:xfrm>
          <a:prstGeom prst="rect">
            <a:avLst/>
          </a:prstGeom>
        </p:spPr>
      </p:pic>
      <p:sp>
        <p:nvSpPr>
          <p:cNvPr id="7" name="TextBox 6"/>
          <p:cNvSpPr txBox="1"/>
          <p:nvPr/>
        </p:nvSpPr>
        <p:spPr>
          <a:xfrm>
            <a:off x="8200579" y="3773714"/>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Log odds ratio of the same gene </a:t>
            </a:r>
          </a:p>
          <a:p>
            <a:pPr>
              <a:spcAft>
                <a:spcPts val="600"/>
              </a:spcAft>
            </a:pPr>
            <a:r>
              <a:rPr lang="en-US" sz="2000" dirty="0">
                <a:latin typeface="Helvetica" charset="0"/>
                <a:ea typeface="Times New Roman" charset="0"/>
                <a:cs typeface="Arial" charset="0"/>
              </a:rPr>
              <a:t>having a </a:t>
            </a:r>
            <a:r>
              <a:rPr lang="en-US" sz="2000" dirty="0" err="1">
                <a:latin typeface="Helvetica" charset="0"/>
                <a:ea typeface="Times New Roman" charset="0"/>
                <a:cs typeface="Arial" charset="0"/>
              </a:rPr>
              <a:t>logFC</a:t>
            </a:r>
            <a:r>
              <a:rPr lang="en-US" sz="2000" dirty="0">
                <a:latin typeface="Helvetica" charset="0"/>
                <a:ea typeface="Times New Roman" charset="0"/>
                <a:cs typeface="Arial" charset="0"/>
              </a:rPr>
              <a:t> &gt; 1 in two</a:t>
            </a:r>
          </a:p>
          <a:p>
            <a:pPr>
              <a:spcAft>
                <a:spcPts val="600"/>
              </a:spcAft>
            </a:pPr>
            <a:r>
              <a:rPr lang="en-US" sz="2000" dirty="0">
                <a:latin typeface="Helvetica" charset="0"/>
                <a:ea typeface="Times New Roman" charset="0"/>
                <a:cs typeface="Arial" charset="0"/>
              </a:rPr>
              <a:t> independent experiments = 8</a:t>
            </a:r>
          </a:p>
        </p:txBody>
      </p:sp>
    </p:spTree>
    <p:extLst>
      <p:ext uri="{BB962C8B-B14F-4D97-AF65-F5344CB8AC3E}">
        <p14:creationId xmlns:p14="http://schemas.microsoft.com/office/powerpoint/2010/main" val="2173079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3491212"/>
          </a:xfrm>
        </p:spPr>
        <p:txBody>
          <a:bodyPr/>
          <a:lstStyle/>
          <a:p>
            <a:r>
              <a:rPr lang="en-US" dirty="0"/>
              <a:t>Main messages</a:t>
            </a:r>
          </a:p>
          <a:p>
            <a:r>
              <a:rPr lang="en-US" dirty="0"/>
              <a:t>Introduce the data and the research question</a:t>
            </a:r>
          </a:p>
          <a:p>
            <a:r>
              <a:rPr lang="en-US" dirty="0"/>
              <a:t>Primer on statistics</a:t>
            </a:r>
          </a:p>
          <a:p>
            <a:r>
              <a:rPr lang="en-US" b="1" dirty="0"/>
              <a:t>Outline for the hands-on session</a:t>
            </a:r>
          </a:p>
          <a:p>
            <a:r>
              <a:rPr lang="en-US" dirty="0"/>
              <a:t>Reiterate the main messages</a:t>
            </a:r>
          </a:p>
          <a:p>
            <a:pPr marL="0" indent="0">
              <a:buNone/>
            </a:pPr>
            <a:endParaRPr lang="en-US" dirty="0"/>
          </a:p>
          <a:p>
            <a:endParaRPr lang="en-US" dirty="0"/>
          </a:p>
        </p:txBody>
      </p:sp>
      <p:sp>
        <p:nvSpPr>
          <p:cNvPr id="3" name="Title 2"/>
          <p:cNvSpPr>
            <a:spLocks noGrp="1"/>
          </p:cNvSpPr>
          <p:nvPr>
            <p:ph type="title"/>
          </p:nvPr>
        </p:nvSpPr>
        <p:spPr/>
        <p:txBody>
          <a:bodyPr/>
          <a:lstStyle/>
          <a:p>
            <a:r>
              <a:rPr lang="en-US" dirty="0"/>
              <a:t>Outline for this session</a:t>
            </a:r>
          </a:p>
        </p:txBody>
      </p:sp>
    </p:spTree>
    <p:extLst>
      <p:ext uri="{BB962C8B-B14F-4D97-AF65-F5344CB8AC3E}">
        <p14:creationId xmlns:p14="http://schemas.microsoft.com/office/powerpoint/2010/main" val="32429695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8DED8B-BB6D-DD4F-950E-B6DB8D50F0BB}"/>
              </a:ext>
            </a:extLst>
          </p:cNvPr>
          <p:cNvSpPr>
            <a:spLocks noGrp="1"/>
          </p:cNvSpPr>
          <p:nvPr>
            <p:ph type="body" sz="quarter" idx="10"/>
          </p:nvPr>
        </p:nvSpPr>
        <p:spPr>
          <a:xfrm>
            <a:off x="838200" y="1876483"/>
            <a:ext cx="10515600" cy="4061625"/>
          </a:xfrm>
        </p:spPr>
        <p:txBody>
          <a:bodyPr/>
          <a:lstStyle/>
          <a:p>
            <a:r>
              <a:rPr lang="en-US" dirty="0"/>
              <a:t>“</a:t>
            </a:r>
            <a:r>
              <a:rPr lang="en-US" sz="4000" dirty="0"/>
              <a:t>Batch effects are sub-groups of measurements that have qualitatively different </a:t>
            </a:r>
            <a:r>
              <a:rPr lang="en-US" sz="4000" dirty="0" err="1"/>
              <a:t>behaviour</a:t>
            </a:r>
            <a:r>
              <a:rPr lang="en-US" sz="4000" dirty="0"/>
              <a:t> across conditions and are unrelated to the biological or scientific variables in a study</a:t>
            </a:r>
            <a:r>
              <a:rPr lang="en-US" dirty="0"/>
              <a:t>”:</a:t>
            </a:r>
            <a:r>
              <a:rPr lang="en-US" i="1" dirty="0"/>
              <a:t> Leek et al 2010</a:t>
            </a:r>
          </a:p>
          <a:p>
            <a:r>
              <a:rPr lang="en-US" dirty="0"/>
              <a:t>I am yet to encounter an RNA-seq data that does not display appreciable batch effects in my 10 years experience working with RNA-seq!!</a:t>
            </a:r>
          </a:p>
        </p:txBody>
      </p:sp>
      <p:sp>
        <p:nvSpPr>
          <p:cNvPr id="3" name="Title 2">
            <a:extLst>
              <a:ext uri="{FF2B5EF4-FFF2-40B4-BE49-F238E27FC236}">
                <a16:creationId xmlns:a16="http://schemas.microsoft.com/office/drawing/2014/main" id="{699597EA-0B06-EF46-B5AD-90A201067FF9}"/>
              </a:ext>
            </a:extLst>
          </p:cNvPr>
          <p:cNvSpPr>
            <a:spLocks noGrp="1"/>
          </p:cNvSpPr>
          <p:nvPr>
            <p:ph type="title"/>
          </p:nvPr>
        </p:nvSpPr>
        <p:spPr/>
        <p:txBody>
          <a:bodyPr/>
          <a:lstStyle/>
          <a:p>
            <a:r>
              <a:rPr lang="en-US" dirty="0"/>
              <a:t>Define batch effects</a:t>
            </a:r>
          </a:p>
        </p:txBody>
      </p:sp>
    </p:spTree>
    <p:extLst>
      <p:ext uri="{BB962C8B-B14F-4D97-AF65-F5344CB8AC3E}">
        <p14:creationId xmlns:p14="http://schemas.microsoft.com/office/powerpoint/2010/main" val="3857453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1739858-E6BC-4346-87CC-5BCEA48EE3D3}"/>
              </a:ext>
            </a:extLst>
          </p:cNvPr>
          <p:cNvSpPr>
            <a:spLocks noGrp="1"/>
          </p:cNvSpPr>
          <p:nvPr>
            <p:ph type="body" sz="quarter" idx="10"/>
          </p:nvPr>
        </p:nvSpPr>
        <p:spPr>
          <a:xfrm>
            <a:off x="838200" y="1876483"/>
            <a:ext cx="10515600" cy="1679434"/>
          </a:xfrm>
        </p:spPr>
        <p:txBody>
          <a:bodyPr/>
          <a:lstStyle/>
          <a:p>
            <a:r>
              <a:rPr lang="en-US" dirty="0"/>
              <a:t>In your experiments where subset of samples are processed are differently – different times, people, library prep</a:t>
            </a:r>
          </a:p>
          <a:p>
            <a:r>
              <a:rPr lang="en-US" dirty="0"/>
              <a:t>When you want to compare your data to publicly accessible data</a:t>
            </a:r>
          </a:p>
        </p:txBody>
      </p:sp>
      <p:sp>
        <p:nvSpPr>
          <p:cNvPr id="3" name="Title 2">
            <a:extLst>
              <a:ext uri="{FF2B5EF4-FFF2-40B4-BE49-F238E27FC236}">
                <a16:creationId xmlns:a16="http://schemas.microsoft.com/office/drawing/2014/main" id="{09CE282D-D3C5-A44A-AC14-68A2CD7892A9}"/>
              </a:ext>
            </a:extLst>
          </p:cNvPr>
          <p:cNvSpPr>
            <a:spLocks noGrp="1"/>
          </p:cNvSpPr>
          <p:nvPr>
            <p:ph type="title"/>
          </p:nvPr>
        </p:nvSpPr>
        <p:spPr/>
        <p:txBody>
          <a:bodyPr/>
          <a:lstStyle/>
          <a:p>
            <a:r>
              <a:rPr lang="en-US" dirty="0"/>
              <a:t>Batch effects could arise</a:t>
            </a:r>
          </a:p>
        </p:txBody>
      </p:sp>
    </p:spTree>
    <p:extLst>
      <p:ext uri="{BB962C8B-B14F-4D97-AF65-F5344CB8AC3E}">
        <p14:creationId xmlns:p14="http://schemas.microsoft.com/office/powerpoint/2010/main" val="24796078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9EDAE95-5F66-DD48-9510-F3E4A422E15C}"/>
              </a:ext>
            </a:extLst>
          </p:cNvPr>
          <p:cNvPicPr>
            <a:picLocks noChangeAspect="1"/>
          </p:cNvPicPr>
          <p:nvPr/>
        </p:nvPicPr>
        <p:blipFill>
          <a:blip r:embed="rId3"/>
          <a:stretch>
            <a:fillRect/>
          </a:stretch>
        </p:blipFill>
        <p:spPr>
          <a:xfrm>
            <a:off x="698500" y="-60433"/>
            <a:ext cx="10795000" cy="5486400"/>
          </a:xfrm>
          <a:prstGeom prst="rect">
            <a:avLst/>
          </a:prstGeom>
        </p:spPr>
      </p:pic>
      <p:sp>
        <p:nvSpPr>
          <p:cNvPr id="2" name="TextBox 1">
            <a:extLst>
              <a:ext uri="{FF2B5EF4-FFF2-40B4-BE49-F238E27FC236}">
                <a16:creationId xmlns:a16="http://schemas.microsoft.com/office/drawing/2014/main" id="{6ADAFC17-AC05-F440-9DF2-9FEF84F0011F}"/>
              </a:ext>
            </a:extLst>
          </p:cNvPr>
          <p:cNvSpPr txBox="1"/>
          <p:nvPr/>
        </p:nvSpPr>
        <p:spPr>
          <a:xfrm>
            <a:off x="157655" y="5804338"/>
            <a:ext cx="914400" cy="914400"/>
          </a:xfrm>
          <a:prstGeom prst="rect">
            <a:avLst/>
          </a:prstGeom>
          <a:noFill/>
          <a:ln>
            <a:noFill/>
          </a:ln>
        </p:spPr>
        <p:txBody>
          <a:bodyPr wrap="none" rtlCol="0" anchor="ctr" anchorCtr="0">
            <a:noAutofit/>
          </a:bodyPr>
          <a:lstStyle/>
          <a:p>
            <a:pPr>
              <a:spcAft>
                <a:spcPts val="600"/>
              </a:spcAft>
            </a:pPr>
            <a:r>
              <a:rPr lang="en-US" sz="2000" b="1" dirty="0">
                <a:latin typeface="Helvetica" charset="0"/>
                <a:ea typeface="Times New Roman" charset="0"/>
                <a:cs typeface="Arial" charset="0"/>
              </a:rPr>
              <a:t>Red/Blue: </a:t>
            </a:r>
            <a:r>
              <a:rPr lang="en-US" sz="2000" dirty="0">
                <a:latin typeface="Helvetica" charset="0"/>
                <a:ea typeface="Times New Roman" charset="0"/>
                <a:cs typeface="Arial" charset="0"/>
              </a:rPr>
              <a:t>different biological conditions</a:t>
            </a:r>
          </a:p>
          <a:p>
            <a:pPr>
              <a:spcAft>
                <a:spcPts val="600"/>
              </a:spcAft>
            </a:pPr>
            <a:r>
              <a:rPr lang="en-US" sz="2000" b="1" dirty="0">
                <a:latin typeface="Helvetica" charset="0"/>
                <a:ea typeface="Times New Roman" charset="0"/>
                <a:cs typeface="Arial" charset="0"/>
              </a:rPr>
              <a:t>Shade of color: </a:t>
            </a:r>
            <a:r>
              <a:rPr lang="en-US" sz="2000" dirty="0">
                <a:latin typeface="Helvetica" charset="0"/>
                <a:ea typeface="Times New Roman" charset="0"/>
                <a:cs typeface="Arial" charset="0"/>
              </a:rPr>
              <a:t>library prep date</a:t>
            </a:r>
          </a:p>
          <a:p>
            <a:pPr>
              <a:spcAft>
                <a:spcPts val="600"/>
              </a:spcAft>
            </a:pPr>
            <a:r>
              <a:rPr lang="en-US" sz="2000" b="1" dirty="0">
                <a:latin typeface="Helvetica" charset="0"/>
                <a:ea typeface="Times New Roman" charset="0"/>
                <a:cs typeface="Arial" charset="0"/>
              </a:rPr>
              <a:t>Circles and Triangles: </a:t>
            </a:r>
            <a:r>
              <a:rPr lang="en-US" sz="2000" dirty="0">
                <a:latin typeface="Helvetica" charset="0"/>
                <a:ea typeface="Times New Roman" charset="0"/>
                <a:cs typeface="Arial" charset="0"/>
              </a:rPr>
              <a:t>two different flow cells</a:t>
            </a:r>
          </a:p>
        </p:txBody>
      </p:sp>
    </p:spTree>
    <p:extLst>
      <p:ext uri="{BB962C8B-B14F-4D97-AF65-F5344CB8AC3E}">
        <p14:creationId xmlns:p14="http://schemas.microsoft.com/office/powerpoint/2010/main" val="10345434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BB2313-89A1-CE43-A114-386E9F51C4E6}"/>
              </a:ext>
            </a:extLst>
          </p:cNvPr>
          <p:cNvPicPr>
            <a:picLocks noChangeAspect="1"/>
          </p:cNvPicPr>
          <p:nvPr/>
        </p:nvPicPr>
        <p:blipFill>
          <a:blip r:embed="rId3"/>
          <a:stretch>
            <a:fillRect/>
          </a:stretch>
        </p:blipFill>
        <p:spPr>
          <a:xfrm>
            <a:off x="641131" y="228600"/>
            <a:ext cx="9175531" cy="6400800"/>
          </a:xfrm>
          <a:prstGeom prst="rect">
            <a:avLst/>
          </a:prstGeom>
        </p:spPr>
      </p:pic>
    </p:spTree>
    <p:extLst>
      <p:ext uri="{BB962C8B-B14F-4D97-AF65-F5344CB8AC3E}">
        <p14:creationId xmlns:p14="http://schemas.microsoft.com/office/powerpoint/2010/main" val="15588873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3491212"/>
          </a:xfrm>
        </p:spPr>
        <p:txBody>
          <a:bodyPr/>
          <a:lstStyle/>
          <a:p>
            <a:r>
              <a:rPr lang="en-US" b="1" dirty="0"/>
              <a:t>Main messages</a:t>
            </a:r>
          </a:p>
          <a:p>
            <a:r>
              <a:rPr lang="en-US" dirty="0"/>
              <a:t>Introduce the data and the research questions</a:t>
            </a:r>
          </a:p>
          <a:p>
            <a:r>
              <a:rPr lang="en-US" dirty="0"/>
              <a:t>Primer on statistics</a:t>
            </a:r>
          </a:p>
          <a:p>
            <a:r>
              <a:rPr lang="en-US" dirty="0"/>
              <a:t>Outline for the hands-on session</a:t>
            </a:r>
          </a:p>
          <a:p>
            <a:r>
              <a:rPr lang="en-US" dirty="0"/>
              <a:t>Reiterate the main messages</a:t>
            </a:r>
          </a:p>
          <a:p>
            <a:pPr marL="0" indent="0">
              <a:buNone/>
            </a:pPr>
            <a:endParaRPr lang="en-US" dirty="0"/>
          </a:p>
          <a:p>
            <a:endParaRPr lang="en-US" dirty="0"/>
          </a:p>
        </p:txBody>
      </p:sp>
      <p:sp>
        <p:nvSpPr>
          <p:cNvPr id="3" name="Title 2"/>
          <p:cNvSpPr>
            <a:spLocks noGrp="1"/>
          </p:cNvSpPr>
          <p:nvPr>
            <p:ph type="title"/>
          </p:nvPr>
        </p:nvSpPr>
        <p:spPr/>
        <p:txBody>
          <a:bodyPr/>
          <a:lstStyle/>
          <a:p>
            <a:r>
              <a:rPr lang="en-US" dirty="0"/>
              <a:t>Outline for this session</a:t>
            </a:r>
          </a:p>
        </p:txBody>
      </p:sp>
    </p:spTree>
    <p:extLst>
      <p:ext uri="{BB962C8B-B14F-4D97-AF65-F5344CB8AC3E}">
        <p14:creationId xmlns:p14="http://schemas.microsoft.com/office/powerpoint/2010/main" val="16438346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30DF8BA-39E3-ED47-AC5F-4F12DA0E3136}"/>
              </a:ext>
            </a:extLst>
          </p:cNvPr>
          <p:cNvSpPr>
            <a:spLocks noGrp="1"/>
          </p:cNvSpPr>
          <p:nvPr>
            <p:ph type="body" sz="quarter" idx="10"/>
          </p:nvPr>
        </p:nvSpPr>
        <p:spPr>
          <a:xfrm>
            <a:off x="838200" y="1876483"/>
            <a:ext cx="10515600" cy="4297587"/>
          </a:xfrm>
        </p:spPr>
        <p:txBody>
          <a:bodyPr/>
          <a:lstStyle/>
          <a:p>
            <a:r>
              <a:rPr lang="en-US" dirty="0"/>
              <a:t>Significance of conclusions will be questioned if one does perform these steps</a:t>
            </a:r>
          </a:p>
          <a:p>
            <a:r>
              <a:rPr lang="en-US" dirty="0"/>
              <a:t>RNA-seq counts are representative of RELATIVE and NOT ABSOLUTE levels of gene expression</a:t>
            </a:r>
          </a:p>
          <a:p>
            <a:pPr lvl="1"/>
            <a:r>
              <a:rPr lang="en-US" dirty="0"/>
              <a:t>Covid-19 sample1 in USA has body temperature 102 while </a:t>
            </a:r>
          </a:p>
          <a:p>
            <a:pPr marL="457200" lvl="1" indent="0">
              <a:buNone/>
            </a:pPr>
            <a:r>
              <a:rPr lang="en-US" dirty="0"/>
              <a:t>    Covid-19 sample2 in UK    has body temperature 39.</a:t>
            </a:r>
          </a:p>
          <a:p>
            <a:pPr lvl="1"/>
            <a:r>
              <a:rPr lang="en-US" dirty="0"/>
              <a:t>Gata4 gene has 103 read counts in replicate 1 at E9.5, </a:t>
            </a:r>
          </a:p>
          <a:p>
            <a:pPr marL="457200" lvl="1" indent="0">
              <a:buNone/>
            </a:pPr>
            <a:r>
              <a:rPr lang="en-US" dirty="0"/>
              <a:t>                        has 576 read counts in replicate 3 at E11.5</a:t>
            </a:r>
          </a:p>
          <a:p>
            <a:endParaRPr lang="en-US" dirty="0"/>
          </a:p>
          <a:p>
            <a:endParaRPr lang="en-US" dirty="0"/>
          </a:p>
        </p:txBody>
      </p:sp>
      <p:sp>
        <p:nvSpPr>
          <p:cNvPr id="3" name="Title 2">
            <a:extLst>
              <a:ext uri="{FF2B5EF4-FFF2-40B4-BE49-F238E27FC236}">
                <a16:creationId xmlns:a16="http://schemas.microsoft.com/office/drawing/2014/main" id="{AC9B56AB-9184-EA4A-BC33-EF2FE187326E}"/>
              </a:ext>
            </a:extLst>
          </p:cNvPr>
          <p:cNvSpPr>
            <a:spLocks noGrp="1"/>
          </p:cNvSpPr>
          <p:nvPr>
            <p:ph type="title"/>
          </p:nvPr>
        </p:nvSpPr>
        <p:spPr/>
        <p:txBody>
          <a:bodyPr/>
          <a:lstStyle/>
          <a:p>
            <a:r>
              <a:rPr lang="en-US" dirty="0"/>
              <a:t>Why all this fuss about normalization and batch correction?</a:t>
            </a:r>
          </a:p>
        </p:txBody>
      </p:sp>
    </p:spTree>
    <p:extLst>
      <p:ext uri="{BB962C8B-B14F-4D97-AF65-F5344CB8AC3E}">
        <p14:creationId xmlns:p14="http://schemas.microsoft.com/office/powerpoint/2010/main" val="17984182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1897FB2-56FF-C442-AF2B-353119AEDFC8}"/>
              </a:ext>
            </a:extLst>
          </p:cNvPr>
          <p:cNvSpPr>
            <a:spLocks noGrp="1"/>
          </p:cNvSpPr>
          <p:nvPr>
            <p:ph type="body" sz="quarter" idx="10"/>
          </p:nvPr>
        </p:nvSpPr>
        <p:spPr>
          <a:xfrm>
            <a:off x="838200" y="1876483"/>
            <a:ext cx="10515600" cy="2067233"/>
          </a:xfrm>
        </p:spPr>
        <p:txBody>
          <a:bodyPr/>
          <a:lstStyle/>
          <a:p>
            <a:r>
              <a:rPr lang="en-US" dirty="0"/>
              <a:t>With RNA-seq you are not assaying 1 genes but 1000s </a:t>
            </a:r>
          </a:p>
          <a:p>
            <a:r>
              <a:rPr lang="en-US" dirty="0"/>
              <a:t>The methods all rely on the assumption that whatever process you are studying affects only a small subset of genes, i.e., the expression of most genes should be unaffected across all the samples</a:t>
            </a:r>
          </a:p>
        </p:txBody>
      </p:sp>
      <p:sp>
        <p:nvSpPr>
          <p:cNvPr id="3" name="Title 2">
            <a:extLst>
              <a:ext uri="{FF2B5EF4-FFF2-40B4-BE49-F238E27FC236}">
                <a16:creationId xmlns:a16="http://schemas.microsoft.com/office/drawing/2014/main" id="{E179902A-F3B0-D447-A538-EA034AEA5947}"/>
              </a:ext>
            </a:extLst>
          </p:cNvPr>
          <p:cNvSpPr>
            <a:spLocks noGrp="1"/>
          </p:cNvSpPr>
          <p:nvPr>
            <p:ph type="title"/>
          </p:nvPr>
        </p:nvSpPr>
        <p:spPr/>
        <p:txBody>
          <a:bodyPr/>
          <a:lstStyle/>
          <a:p>
            <a:r>
              <a:rPr lang="en-US" dirty="0"/>
              <a:t>Why do these methods work?</a:t>
            </a:r>
          </a:p>
        </p:txBody>
      </p:sp>
    </p:spTree>
    <p:extLst>
      <p:ext uri="{BB962C8B-B14F-4D97-AF65-F5344CB8AC3E}">
        <p14:creationId xmlns:p14="http://schemas.microsoft.com/office/powerpoint/2010/main" val="26137444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AB8337D-F18C-BF43-8E09-9A6687981389}"/>
              </a:ext>
            </a:extLst>
          </p:cNvPr>
          <p:cNvSpPr>
            <a:spLocks noGrp="1"/>
          </p:cNvSpPr>
          <p:nvPr>
            <p:ph type="body" sz="quarter" idx="10"/>
          </p:nvPr>
        </p:nvSpPr>
        <p:spPr>
          <a:xfrm>
            <a:off x="838200" y="1876483"/>
            <a:ext cx="10515600" cy="1679434"/>
          </a:xfrm>
        </p:spPr>
        <p:txBody>
          <a:bodyPr/>
          <a:lstStyle/>
          <a:p>
            <a:r>
              <a:rPr lang="en-US" dirty="0"/>
              <a:t>Normalization methods are sample-specific: a uniform factor is applied across all genes within a sample</a:t>
            </a:r>
          </a:p>
          <a:p>
            <a:r>
              <a:rPr lang="en-US" dirty="0"/>
              <a:t>Batch effects affects will not have an uniform effect across all genes</a:t>
            </a:r>
          </a:p>
        </p:txBody>
      </p:sp>
      <p:sp>
        <p:nvSpPr>
          <p:cNvPr id="3" name="Title 2">
            <a:extLst>
              <a:ext uri="{FF2B5EF4-FFF2-40B4-BE49-F238E27FC236}">
                <a16:creationId xmlns:a16="http://schemas.microsoft.com/office/drawing/2014/main" id="{542C6C9A-8154-EE4E-B6F0-5A8FD1C554D0}"/>
              </a:ext>
            </a:extLst>
          </p:cNvPr>
          <p:cNvSpPr>
            <a:spLocks noGrp="1"/>
          </p:cNvSpPr>
          <p:nvPr>
            <p:ph type="title"/>
          </p:nvPr>
        </p:nvSpPr>
        <p:spPr/>
        <p:txBody>
          <a:bodyPr/>
          <a:lstStyle/>
          <a:p>
            <a:r>
              <a:rPr lang="en-US" dirty="0"/>
              <a:t>Normalization vs Batch effects</a:t>
            </a:r>
          </a:p>
        </p:txBody>
      </p:sp>
      <p:pic>
        <p:nvPicPr>
          <p:cNvPr id="5" name="Picture 4">
            <a:extLst>
              <a:ext uri="{FF2B5EF4-FFF2-40B4-BE49-F238E27FC236}">
                <a16:creationId xmlns:a16="http://schemas.microsoft.com/office/drawing/2014/main" id="{1E32DAB8-DA04-CF47-9FC0-F05D1BC3EFD4}"/>
              </a:ext>
            </a:extLst>
          </p:cNvPr>
          <p:cNvPicPr>
            <a:picLocks noChangeAspect="1"/>
          </p:cNvPicPr>
          <p:nvPr/>
        </p:nvPicPr>
        <p:blipFill>
          <a:blip r:embed="rId3"/>
          <a:stretch>
            <a:fillRect/>
          </a:stretch>
        </p:blipFill>
        <p:spPr>
          <a:xfrm>
            <a:off x="2712107" y="3668275"/>
            <a:ext cx="6915369" cy="2923241"/>
          </a:xfrm>
          <a:prstGeom prst="rect">
            <a:avLst/>
          </a:prstGeom>
        </p:spPr>
      </p:pic>
    </p:spTree>
    <p:extLst>
      <p:ext uri="{BB962C8B-B14F-4D97-AF65-F5344CB8AC3E}">
        <p14:creationId xmlns:p14="http://schemas.microsoft.com/office/powerpoint/2010/main" val="11891805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B5E9FF60-4D82-4C46-8ABB-2843294142CB}"/>
              </a:ext>
            </a:extLst>
          </p:cNvPr>
          <p:cNvGraphicFramePr/>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656941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CA299F05-4D09-3E41-9C74-1FDC543FF3CE}"/>
              </a:ext>
            </a:extLst>
          </p:cNvPr>
          <p:cNvGraphicFramePr/>
          <p:nvPr/>
        </p:nvGraphicFramePr>
        <p:xfrm>
          <a:off x="2032000" y="2007475"/>
          <a:ext cx="7889766" cy="45933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8" name="Straight Connector 7">
            <a:extLst>
              <a:ext uri="{FF2B5EF4-FFF2-40B4-BE49-F238E27FC236}">
                <a16:creationId xmlns:a16="http://schemas.microsoft.com/office/drawing/2014/main" id="{1DF80CDD-81E8-3A4A-9E1B-42223FCC2798}"/>
              </a:ext>
            </a:extLst>
          </p:cNvPr>
          <p:cNvCxnSpPr/>
          <p:nvPr/>
        </p:nvCxnSpPr>
        <p:spPr>
          <a:xfrm>
            <a:off x="5204372" y="3894226"/>
            <a:ext cx="1545021" cy="819807"/>
          </a:xfrm>
          <a:prstGeom prst="line">
            <a:avLst/>
          </a:prstGeom>
          <a:ln w="76200">
            <a:solidFill>
              <a:srgbClr val="FF0000"/>
            </a:solidFill>
          </a:ln>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81A817DE-D4C2-E74E-86CB-D5A8FB897897}"/>
              </a:ext>
            </a:extLst>
          </p:cNvPr>
          <p:cNvCxnSpPr/>
          <p:nvPr/>
        </p:nvCxnSpPr>
        <p:spPr>
          <a:xfrm flipH="1">
            <a:off x="5386552" y="3699786"/>
            <a:ext cx="1418896" cy="1208689"/>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11" name="Title 10">
            <a:extLst>
              <a:ext uri="{FF2B5EF4-FFF2-40B4-BE49-F238E27FC236}">
                <a16:creationId xmlns:a16="http://schemas.microsoft.com/office/drawing/2014/main" id="{CF652B19-107F-F944-A2E8-E3F01433EEAF}"/>
              </a:ext>
            </a:extLst>
          </p:cNvPr>
          <p:cNvSpPr>
            <a:spLocks noGrp="1"/>
          </p:cNvSpPr>
          <p:nvPr>
            <p:ph type="title"/>
          </p:nvPr>
        </p:nvSpPr>
        <p:spPr/>
        <p:txBody>
          <a:bodyPr/>
          <a:lstStyle/>
          <a:p>
            <a:r>
              <a:rPr lang="en-US" dirty="0"/>
              <a:t>For biological conclusions to be taken seriously…</a:t>
            </a:r>
          </a:p>
        </p:txBody>
      </p:sp>
    </p:spTree>
    <p:extLst>
      <p:ext uri="{BB962C8B-B14F-4D97-AF65-F5344CB8AC3E}">
        <p14:creationId xmlns:p14="http://schemas.microsoft.com/office/powerpoint/2010/main" val="39030331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DD9FB950-8296-2545-81D9-572C1BD57F7C}"/>
              </a:ext>
            </a:extLst>
          </p:cNvPr>
          <p:cNvSpPr>
            <a:spLocks noGrp="1"/>
          </p:cNvSpPr>
          <p:nvPr>
            <p:ph type="body" sz="quarter" idx="10"/>
          </p:nvPr>
        </p:nvSpPr>
        <p:spPr>
          <a:xfrm>
            <a:off x="838200" y="1876483"/>
            <a:ext cx="10515600" cy="2489912"/>
          </a:xfrm>
        </p:spPr>
        <p:txBody>
          <a:bodyPr/>
          <a:lstStyle/>
          <a:p>
            <a:r>
              <a:rPr lang="en-US" b="1" dirty="0"/>
              <a:t>Known knowns: </a:t>
            </a:r>
            <a:r>
              <a:rPr lang="en-US" dirty="0"/>
              <a:t>Sample prep date </a:t>
            </a:r>
          </a:p>
          <a:p>
            <a:pPr lvl="1"/>
            <a:r>
              <a:rPr lang="en-US" dirty="0"/>
              <a:t>Your experiments</a:t>
            </a:r>
          </a:p>
          <a:p>
            <a:r>
              <a:rPr lang="en-US" b="1" dirty="0"/>
              <a:t>Known unknowns and Unknown unknowns:</a:t>
            </a:r>
            <a:r>
              <a:rPr lang="en-US" dirty="0"/>
              <a:t> ??</a:t>
            </a:r>
          </a:p>
          <a:p>
            <a:pPr lvl="1"/>
            <a:r>
              <a:rPr lang="en-US" dirty="0"/>
              <a:t>Public data</a:t>
            </a:r>
          </a:p>
          <a:p>
            <a:pPr lvl="1"/>
            <a:r>
              <a:rPr lang="en-US" dirty="0">
                <a:solidFill>
                  <a:srgbClr val="FF0000"/>
                </a:solidFill>
              </a:rPr>
              <a:t>We can know the answers to this by the magic</a:t>
            </a:r>
          </a:p>
          <a:p>
            <a:pPr marL="457200" lvl="1" indent="0">
              <a:buNone/>
            </a:pPr>
            <a:r>
              <a:rPr lang="en-US" dirty="0">
                <a:solidFill>
                  <a:srgbClr val="FF0000"/>
                </a:solidFill>
              </a:rPr>
              <a:t>     of PCA (correctly applied)!!!</a:t>
            </a:r>
          </a:p>
        </p:txBody>
      </p:sp>
      <p:sp>
        <p:nvSpPr>
          <p:cNvPr id="3" name="Title 2">
            <a:extLst>
              <a:ext uri="{FF2B5EF4-FFF2-40B4-BE49-F238E27FC236}">
                <a16:creationId xmlns:a16="http://schemas.microsoft.com/office/drawing/2014/main" id="{9D0EE813-299E-DE4C-A913-A050DA9CA530}"/>
              </a:ext>
            </a:extLst>
          </p:cNvPr>
          <p:cNvSpPr>
            <a:spLocks noGrp="1"/>
          </p:cNvSpPr>
          <p:nvPr>
            <p:ph type="title"/>
          </p:nvPr>
        </p:nvSpPr>
        <p:spPr/>
        <p:txBody>
          <a:bodyPr>
            <a:normAutofit/>
          </a:bodyPr>
          <a:lstStyle/>
          <a:p>
            <a:r>
              <a:rPr lang="en-US" sz="4000" u="sng" dirty="0"/>
              <a:t>Technical Conditions</a:t>
            </a:r>
            <a:r>
              <a:rPr lang="en-US" sz="4000" dirty="0"/>
              <a:t> &amp; </a:t>
            </a:r>
            <a:r>
              <a:rPr lang="en-US" sz="4000" u="sng" dirty="0"/>
              <a:t>Donald Rumsfeld</a:t>
            </a:r>
          </a:p>
        </p:txBody>
      </p:sp>
      <p:pic>
        <p:nvPicPr>
          <p:cNvPr id="5" name="Picture 4">
            <a:extLst>
              <a:ext uri="{FF2B5EF4-FFF2-40B4-BE49-F238E27FC236}">
                <a16:creationId xmlns:a16="http://schemas.microsoft.com/office/drawing/2014/main" id="{EC1C107B-FA44-C446-8679-0AED9DFBA606}"/>
              </a:ext>
            </a:extLst>
          </p:cNvPr>
          <p:cNvPicPr>
            <a:picLocks noChangeAspect="1"/>
          </p:cNvPicPr>
          <p:nvPr/>
        </p:nvPicPr>
        <p:blipFill>
          <a:blip r:embed="rId3"/>
          <a:stretch>
            <a:fillRect/>
          </a:stretch>
        </p:blipFill>
        <p:spPr>
          <a:xfrm>
            <a:off x="8479221" y="3586656"/>
            <a:ext cx="2794000" cy="1828800"/>
          </a:xfrm>
          <a:prstGeom prst="rect">
            <a:avLst/>
          </a:prstGeom>
        </p:spPr>
      </p:pic>
    </p:spTree>
    <p:extLst>
      <p:ext uri="{BB962C8B-B14F-4D97-AF65-F5344CB8AC3E}">
        <p14:creationId xmlns:p14="http://schemas.microsoft.com/office/powerpoint/2010/main" val="29222864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3">
            <a:extLst>
              <a:ext uri="{FF2B5EF4-FFF2-40B4-BE49-F238E27FC236}">
                <a16:creationId xmlns:a16="http://schemas.microsoft.com/office/drawing/2014/main" id="{525FB37C-C62A-7F46-8A1C-18508BFBB2B6}"/>
              </a:ext>
            </a:extLst>
          </p:cNvPr>
          <p:cNvGraphicFramePr>
            <a:graphicFrameLocks/>
          </p:cNvGraphicFramePr>
          <p:nvPr/>
        </p:nvGraphicFramePr>
        <p:xfrm>
          <a:off x="2301766" y="2371835"/>
          <a:ext cx="7313613" cy="3606800"/>
        </p:xfrm>
        <a:graphic>
          <a:graphicData uri="http://schemas.openxmlformats.org/drawingml/2006/table">
            <a:tbl>
              <a:tblPr firstRow="1" bandRow="1">
                <a:tableStyleId>{5C22544A-7EE6-4342-B048-85BDC9FD1C3A}</a:tableStyleId>
              </a:tblPr>
              <a:tblGrid>
                <a:gridCol w="2437871">
                  <a:extLst>
                    <a:ext uri="{9D8B030D-6E8A-4147-A177-3AD203B41FA5}">
                      <a16:colId xmlns:a16="http://schemas.microsoft.com/office/drawing/2014/main" val="20000"/>
                    </a:ext>
                  </a:extLst>
                </a:gridCol>
                <a:gridCol w="2437871">
                  <a:extLst>
                    <a:ext uri="{9D8B030D-6E8A-4147-A177-3AD203B41FA5}">
                      <a16:colId xmlns:a16="http://schemas.microsoft.com/office/drawing/2014/main" val="20001"/>
                    </a:ext>
                  </a:extLst>
                </a:gridCol>
                <a:gridCol w="2437871">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Design 1 </a:t>
                      </a:r>
                      <a:r>
                        <a:rPr lang="mr-IN" dirty="0"/>
                        <a:t>–</a:t>
                      </a:r>
                      <a:r>
                        <a:rPr lang="en-US" dirty="0"/>
                        <a:t> Sample prep date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Design 2 </a:t>
                      </a:r>
                      <a:r>
                        <a:rPr lang="mr-IN" dirty="0"/>
                        <a:t>–</a:t>
                      </a:r>
                      <a:r>
                        <a:rPr lang="en-US" dirty="0"/>
                        <a:t> Sample prep date</a:t>
                      </a:r>
                    </a:p>
                  </a:txBody>
                  <a:tcPr/>
                </a:tc>
                <a:extLst>
                  <a:ext uri="{0D108BD9-81ED-4DB2-BD59-A6C34878D82A}">
                    <a16:rowId xmlns:a16="http://schemas.microsoft.com/office/drawing/2014/main" val="10000"/>
                  </a:ext>
                </a:extLst>
              </a:tr>
              <a:tr h="370840">
                <a:tc>
                  <a:txBody>
                    <a:bodyPr/>
                    <a:lstStyle/>
                    <a:p>
                      <a:r>
                        <a:rPr lang="en-US" dirty="0"/>
                        <a:t>Sample_1_E9.5</a:t>
                      </a:r>
                    </a:p>
                  </a:txBody>
                  <a:tcPr/>
                </a:tc>
                <a:tc>
                  <a:txBody>
                    <a:bodyPr/>
                    <a:lstStyle/>
                    <a:p>
                      <a:r>
                        <a:rPr lang="en-US" dirty="0"/>
                        <a:t>Jan 9</a:t>
                      </a:r>
                      <a:r>
                        <a:rPr lang="en-US" baseline="30000" dirty="0"/>
                        <a:t>th</a:t>
                      </a:r>
                      <a:r>
                        <a:rPr lang="en-US" baseline="0" dirty="0"/>
                        <a:t>, 2019</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11</a:t>
                      </a:r>
                      <a:r>
                        <a:rPr lang="en-US" baseline="30000" dirty="0"/>
                        <a:t>th</a:t>
                      </a:r>
                      <a:r>
                        <a:rPr lang="en-US" baseline="0" dirty="0"/>
                        <a:t>, 2019</a:t>
                      </a:r>
                      <a:endParaRPr lang="en-US" dirty="0"/>
                    </a:p>
                  </a:txBody>
                  <a:tcP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Sample_2_E9.5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9</a:t>
                      </a:r>
                      <a:r>
                        <a:rPr lang="en-US" baseline="30000" dirty="0"/>
                        <a:t>th</a:t>
                      </a:r>
                      <a:r>
                        <a:rPr lang="en-US" baseline="0" dirty="0"/>
                        <a:t>, 2019</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9</a:t>
                      </a:r>
                      <a:r>
                        <a:rPr lang="en-US" baseline="30000" dirty="0"/>
                        <a:t>th</a:t>
                      </a:r>
                      <a:r>
                        <a:rPr lang="en-US" baseline="0" dirty="0"/>
                        <a:t>, 2019</a:t>
                      </a:r>
                      <a:endParaRPr lang="en-US" dirty="0"/>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Sample_3_E9.5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9</a:t>
                      </a:r>
                      <a:r>
                        <a:rPr lang="en-US" baseline="30000" dirty="0"/>
                        <a:t>th</a:t>
                      </a:r>
                      <a:r>
                        <a:rPr lang="en-US" baseline="0" dirty="0"/>
                        <a:t>, 2019</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11</a:t>
                      </a:r>
                      <a:r>
                        <a:rPr lang="en-US" baseline="30000" dirty="0"/>
                        <a:t>th</a:t>
                      </a:r>
                      <a:r>
                        <a:rPr lang="en-US" baseline="0" dirty="0"/>
                        <a:t>, 2019</a:t>
                      </a:r>
                      <a:endParaRPr lang="en-US" dirty="0"/>
                    </a:p>
                  </a:txBody>
                  <a:tcPr/>
                </a:tc>
                <a:extLst>
                  <a:ext uri="{0D108BD9-81ED-4DB2-BD59-A6C34878D82A}">
                    <a16:rowId xmlns:a16="http://schemas.microsoft.com/office/drawing/2014/main" val="1000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Sample_4_E9.5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9</a:t>
                      </a:r>
                      <a:r>
                        <a:rPr lang="en-US" baseline="30000" dirty="0"/>
                        <a:t>th</a:t>
                      </a:r>
                      <a:r>
                        <a:rPr lang="en-US" baseline="0" dirty="0"/>
                        <a:t>, 2019</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9</a:t>
                      </a:r>
                      <a:r>
                        <a:rPr lang="en-US" baseline="30000" dirty="0"/>
                        <a:t>th</a:t>
                      </a:r>
                      <a:r>
                        <a:rPr lang="en-US" baseline="0" dirty="0"/>
                        <a:t>, 2019</a:t>
                      </a:r>
                      <a:endParaRPr lang="en-US" dirty="0"/>
                    </a:p>
                  </a:txBody>
                  <a:tcPr/>
                </a:tc>
                <a:extLst>
                  <a:ext uri="{0D108BD9-81ED-4DB2-BD59-A6C34878D82A}">
                    <a16:rowId xmlns:a16="http://schemas.microsoft.com/office/drawing/2014/main" val="10004"/>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Sample_1_E11.5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11</a:t>
                      </a:r>
                      <a:r>
                        <a:rPr lang="en-US" baseline="30000" dirty="0"/>
                        <a:t>th</a:t>
                      </a:r>
                      <a:r>
                        <a:rPr lang="en-US" baseline="0" dirty="0"/>
                        <a:t>, 2019</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11</a:t>
                      </a:r>
                      <a:r>
                        <a:rPr lang="en-US" baseline="30000" dirty="0"/>
                        <a:t>th</a:t>
                      </a:r>
                      <a:r>
                        <a:rPr lang="en-US" baseline="0" dirty="0"/>
                        <a:t>, 2019</a:t>
                      </a:r>
                      <a:endParaRPr lang="en-US" dirty="0"/>
                    </a:p>
                  </a:txBody>
                  <a:tcPr/>
                </a:tc>
                <a:extLst>
                  <a:ext uri="{0D108BD9-81ED-4DB2-BD59-A6C34878D82A}">
                    <a16:rowId xmlns:a16="http://schemas.microsoft.com/office/drawing/2014/main" val="10005"/>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Sample_2_E11.5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11</a:t>
                      </a:r>
                      <a:r>
                        <a:rPr lang="en-US" baseline="30000" dirty="0"/>
                        <a:t>th</a:t>
                      </a:r>
                      <a:r>
                        <a:rPr lang="en-US" baseline="0" dirty="0"/>
                        <a:t>, 2019</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9</a:t>
                      </a:r>
                      <a:r>
                        <a:rPr lang="en-US" baseline="30000" dirty="0"/>
                        <a:t>th</a:t>
                      </a:r>
                      <a:r>
                        <a:rPr lang="en-US" baseline="0" dirty="0"/>
                        <a:t>, 2019</a:t>
                      </a:r>
                      <a:endParaRPr lang="en-US" dirty="0"/>
                    </a:p>
                  </a:txBody>
                  <a:tcPr/>
                </a:tc>
                <a:extLst>
                  <a:ext uri="{0D108BD9-81ED-4DB2-BD59-A6C34878D82A}">
                    <a16:rowId xmlns:a16="http://schemas.microsoft.com/office/drawing/2014/main" val="10006"/>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Sample_3_E11.5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11</a:t>
                      </a:r>
                      <a:r>
                        <a:rPr lang="en-US" baseline="30000" dirty="0"/>
                        <a:t>th</a:t>
                      </a:r>
                      <a:r>
                        <a:rPr lang="en-US" baseline="0" dirty="0"/>
                        <a:t>, 2019</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11</a:t>
                      </a:r>
                      <a:r>
                        <a:rPr lang="en-US" baseline="30000" dirty="0"/>
                        <a:t>th</a:t>
                      </a:r>
                      <a:r>
                        <a:rPr lang="en-US" baseline="0" dirty="0"/>
                        <a:t>, 2019</a:t>
                      </a:r>
                      <a:endParaRPr lang="en-US" dirty="0"/>
                    </a:p>
                  </a:txBody>
                  <a:tcPr/>
                </a:tc>
                <a:extLst>
                  <a:ext uri="{0D108BD9-81ED-4DB2-BD59-A6C34878D82A}">
                    <a16:rowId xmlns:a16="http://schemas.microsoft.com/office/drawing/2014/main" val="10007"/>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Sample_4_E11.5</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11</a:t>
                      </a:r>
                      <a:r>
                        <a:rPr lang="en-US" baseline="30000" dirty="0"/>
                        <a:t>th</a:t>
                      </a:r>
                      <a:r>
                        <a:rPr lang="en-US" baseline="0" dirty="0"/>
                        <a:t>, 2019</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Jan 9</a:t>
                      </a:r>
                      <a:r>
                        <a:rPr lang="en-US" baseline="30000" dirty="0"/>
                        <a:t>th</a:t>
                      </a:r>
                      <a:r>
                        <a:rPr lang="en-US" baseline="0" dirty="0"/>
                        <a:t>, 2019</a:t>
                      </a:r>
                      <a:endParaRPr lang="en-US" dirty="0"/>
                    </a:p>
                  </a:txBody>
                  <a:tcPr/>
                </a:tc>
                <a:extLst>
                  <a:ext uri="{0D108BD9-81ED-4DB2-BD59-A6C34878D82A}">
                    <a16:rowId xmlns:a16="http://schemas.microsoft.com/office/drawing/2014/main" val="10008"/>
                  </a:ext>
                </a:extLst>
              </a:tr>
            </a:tbl>
          </a:graphicData>
        </a:graphic>
      </p:graphicFrame>
      <p:sp>
        <p:nvSpPr>
          <p:cNvPr id="7" name="Title 6">
            <a:extLst>
              <a:ext uri="{FF2B5EF4-FFF2-40B4-BE49-F238E27FC236}">
                <a16:creationId xmlns:a16="http://schemas.microsoft.com/office/drawing/2014/main" id="{5334AE34-2A16-C642-9245-74E6A2667815}"/>
              </a:ext>
            </a:extLst>
          </p:cNvPr>
          <p:cNvSpPr>
            <a:spLocks noGrp="1"/>
          </p:cNvSpPr>
          <p:nvPr>
            <p:ph type="title"/>
          </p:nvPr>
        </p:nvSpPr>
        <p:spPr/>
        <p:txBody>
          <a:bodyPr/>
          <a:lstStyle/>
          <a:p>
            <a:r>
              <a:rPr lang="en-US" dirty="0"/>
              <a:t>Which is a better design?</a:t>
            </a:r>
          </a:p>
        </p:txBody>
      </p:sp>
    </p:spTree>
    <p:extLst>
      <p:ext uri="{BB962C8B-B14F-4D97-AF65-F5344CB8AC3E}">
        <p14:creationId xmlns:p14="http://schemas.microsoft.com/office/powerpoint/2010/main" val="23839127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DC328E2-E8BD-2B4A-AB22-414EEB83F42D}"/>
              </a:ext>
            </a:extLst>
          </p:cNvPr>
          <p:cNvPicPr>
            <a:picLocks noChangeAspect="1"/>
          </p:cNvPicPr>
          <p:nvPr/>
        </p:nvPicPr>
        <p:blipFill>
          <a:blip r:embed="rId3"/>
          <a:stretch>
            <a:fillRect/>
          </a:stretch>
        </p:blipFill>
        <p:spPr>
          <a:xfrm>
            <a:off x="1405703" y="0"/>
            <a:ext cx="9380593" cy="6858000"/>
          </a:xfrm>
          <a:prstGeom prst="rect">
            <a:avLst/>
          </a:prstGeom>
        </p:spPr>
      </p:pic>
    </p:spTree>
    <p:extLst>
      <p:ext uri="{BB962C8B-B14F-4D97-AF65-F5344CB8AC3E}">
        <p14:creationId xmlns:p14="http://schemas.microsoft.com/office/powerpoint/2010/main" val="33978381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BDCB20-3161-EC4D-A467-8153E87ADF3E}"/>
              </a:ext>
            </a:extLst>
          </p:cNvPr>
          <p:cNvSpPr>
            <a:spLocks noGrp="1"/>
          </p:cNvSpPr>
          <p:nvPr>
            <p:ph type="body" sz="quarter" idx="10"/>
          </p:nvPr>
        </p:nvSpPr>
        <p:spPr>
          <a:xfrm>
            <a:off x="838200" y="1876483"/>
            <a:ext cx="10515600" cy="3615349"/>
          </a:xfrm>
        </p:spPr>
        <p:txBody>
          <a:bodyPr/>
          <a:lstStyle/>
          <a:p>
            <a:r>
              <a:rPr lang="en-US" dirty="0"/>
              <a:t>Include ONLY technical conditions as variables in the linear model specified in </a:t>
            </a:r>
            <a:r>
              <a:rPr lang="en-US" dirty="0" err="1"/>
              <a:t>edgeR</a:t>
            </a:r>
            <a:r>
              <a:rPr lang="en-US" dirty="0"/>
              <a:t>, DESeq2 or </a:t>
            </a:r>
            <a:r>
              <a:rPr lang="en-US" dirty="0" err="1"/>
              <a:t>voom</a:t>
            </a:r>
            <a:endParaRPr lang="en-US" dirty="0"/>
          </a:p>
          <a:p>
            <a:r>
              <a:rPr lang="en-US" dirty="0"/>
              <a:t>Use Combat-seq</a:t>
            </a:r>
          </a:p>
          <a:p>
            <a:r>
              <a:rPr lang="en-US" dirty="0"/>
              <a:t>Linear models allows for differences in mean expression and assumes variance is same of expression is the same between batches</a:t>
            </a:r>
          </a:p>
          <a:p>
            <a:r>
              <a:rPr lang="en-US" dirty="0"/>
              <a:t>Combat-seq allows for differences in means and variances.</a:t>
            </a:r>
          </a:p>
          <a:p>
            <a:r>
              <a:rPr lang="en-US" dirty="0"/>
              <a:t>Visualize the residuals of models using PCA</a:t>
            </a:r>
          </a:p>
        </p:txBody>
      </p:sp>
      <p:sp>
        <p:nvSpPr>
          <p:cNvPr id="3" name="Title 2">
            <a:extLst>
              <a:ext uri="{FF2B5EF4-FFF2-40B4-BE49-F238E27FC236}">
                <a16:creationId xmlns:a16="http://schemas.microsoft.com/office/drawing/2014/main" id="{A8789061-1F61-2846-8350-1D668F4E0FD8}"/>
              </a:ext>
            </a:extLst>
          </p:cNvPr>
          <p:cNvSpPr>
            <a:spLocks noGrp="1"/>
          </p:cNvSpPr>
          <p:nvPr>
            <p:ph type="title"/>
          </p:nvPr>
        </p:nvSpPr>
        <p:spPr/>
        <p:txBody>
          <a:bodyPr/>
          <a:lstStyle/>
          <a:p>
            <a:r>
              <a:rPr lang="en-US" dirty="0"/>
              <a:t>Known knowns: Visualization</a:t>
            </a:r>
          </a:p>
        </p:txBody>
      </p:sp>
    </p:spTree>
    <p:extLst>
      <p:ext uri="{BB962C8B-B14F-4D97-AF65-F5344CB8AC3E}">
        <p14:creationId xmlns:p14="http://schemas.microsoft.com/office/powerpoint/2010/main" val="27396570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431B71-670E-E248-8106-2037572BE050}"/>
              </a:ext>
            </a:extLst>
          </p:cNvPr>
          <p:cNvSpPr>
            <a:spLocks noGrp="1"/>
          </p:cNvSpPr>
          <p:nvPr>
            <p:ph type="body" sz="quarter" idx="10"/>
          </p:nvPr>
        </p:nvSpPr>
        <p:spPr>
          <a:xfrm>
            <a:off x="838200" y="1876483"/>
            <a:ext cx="10515600" cy="1679434"/>
          </a:xfrm>
        </p:spPr>
        <p:txBody>
          <a:bodyPr/>
          <a:lstStyle/>
          <a:p>
            <a:r>
              <a:rPr lang="en-US" dirty="0"/>
              <a:t>Identify latent or surrogate variables using tools like </a:t>
            </a:r>
            <a:r>
              <a:rPr lang="en-US" dirty="0" err="1"/>
              <a:t>sva</a:t>
            </a:r>
            <a:r>
              <a:rPr lang="en-US" dirty="0"/>
              <a:t>-seq, RUV-seq</a:t>
            </a:r>
          </a:p>
          <a:p>
            <a:r>
              <a:rPr lang="en-US" dirty="0"/>
              <a:t>Get (latent variable) adjusted counts and perform visualization using PCA</a:t>
            </a:r>
          </a:p>
        </p:txBody>
      </p:sp>
      <p:sp>
        <p:nvSpPr>
          <p:cNvPr id="3" name="Title 2">
            <a:extLst>
              <a:ext uri="{FF2B5EF4-FFF2-40B4-BE49-F238E27FC236}">
                <a16:creationId xmlns:a16="http://schemas.microsoft.com/office/drawing/2014/main" id="{2D621CB8-66D7-F14D-8B91-3F320E0BB107}"/>
              </a:ext>
            </a:extLst>
          </p:cNvPr>
          <p:cNvSpPr>
            <a:spLocks noGrp="1"/>
          </p:cNvSpPr>
          <p:nvPr>
            <p:ph type="title"/>
          </p:nvPr>
        </p:nvSpPr>
        <p:spPr/>
        <p:txBody>
          <a:bodyPr/>
          <a:lstStyle/>
          <a:p>
            <a:r>
              <a:rPr lang="en-US" dirty="0"/>
              <a:t>Known unknowns and Unknown unknowns: Visualization</a:t>
            </a:r>
          </a:p>
        </p:txBody>
      </p:sp>
    </p:spTree>
    <p:extLst>
      <p:ext uri="{BB962C8B-B14F-4D97-AF65-F5344CB8AC3E}">
        <p14:creationId xmlns:p14="http://schemas.microsoft.com/office/powerpoint/2010/main" val="6897963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3723583"/>
          </a:xfrm>
        </p:spPr>
        <p:txBody>
          <a:bodyPr/>
          <a:lstStyle/>
          <a:p>
            <a:r>
              <a:rPr lang="en-US" dirty="0"/>
              <a:t>State of art of the </a:t>
            </a:r>
            <a:r>
              <a:rPr lang="en-US" b="1" dirty="0"/>
              <a:t>design and statistical analyses of </a:t>
            </a:r>
            <a:r>
              <a:rPr lang="en-US" b="1" dirty="0" err="1"/>
              <a:t>scRNAseq</a:t>
            </a:r>
            <a:r>
              <a:rPr lang="en-US" b="1" dirty="0"/>
              <a:t> data is far from optimal </a:t>
            </a:r>
          </a:p>
          <a:p>
            <a:r>
              <a:rPr lang="en-US" dirty="0"/>
              <a:t>There are </a:t>
            </a:r>
            <a:r>
              <a:rPr lang="en-US" b="1" dirty="0"/>
              <a:t>better designs </a:t>
            </a:r>
          </a:p>
          <a:p>
            <a:pPr lvl="1"/>
            <a:r>
              <a:rPr lang="en-US" b="1" dirty="0"/>
              <a:t>Most important: </a:t>
            </a:r>
            <a:r>
              <a:rPr lang="en-US" dirty="0">
                <a:solidFill>
                  <a:srgbClr val="FF0000"/>
                </a:solidFill>
              </a:rPr>
              <a:t>Please include replicates drawn from the population you want to make a claim about</a:t>
            </a:r>
          </a:p>
          <a:p>
            <a:r>
              <a:rPr lang="en-US" dirty="0"/>
              <a:t>There are </a:t>
            </a:r>
            <a:r>
              <a:rPr lang="en-US" b="1" dirty="0"/>
              <a:t>better statistics</a:t>
            </a:r>
            <a:r>
              <a:rPr lang="en-US" dirty="0"/>
              <a:t>/ways to get “more” reproducible results.</a:t>
            </a:r>
          </a:p>
          <a:p>
            <a:pPr lvl="1"/>
            <a:r>
              <a:rPr lang="en-US" dirty="0"/>
              <a:t>Normalization</a:t>
            </a:r>
          </a:p>
          <a:p>
            <a:pPr lvl="1"/>
            <a:r>
              <a:rPr lang="en-US" dirty="0"/>
              <a:t>Differential expression</a:t>
            </a:r>
          </a:p>
        </p:txBody>
      </p:sp>
      <p:sp>
        <p:nvSpPr>
          <p:cNvPr id="3" name="Title 2"/>
          <p:cNvSpPr>
            <a:spLocks noGrp="1"/>
          </p:cNvSpPr>
          <p:nvPr>
            <p:ph type="title"/>
          </p:nvPr>
        </p:nvSpPr>
        <p:spPr/>
        <p:txBody>
          <a:bodyPr/>
          <a:lstStyle/>
          <a:p>
            <a:r>
              <a:rPr lang="en-US" dirty="0"/>
              <a:t>Main points I want to convey</a:t>
            </a:r>
          </a:p>
        </p:txBody>
      </p:sp>
      <p:sp>
        <p:nvSpPr>
          <p:cNvPr id="4" name="TextBox 3"/>
          <p:cNvSpPr txBox="1"/>
          <p:nvPr/>
        </p:nvSpPr>
        <p:spPr>
          <a:xfrm>
            <a:off x="7399856" y="2012646"/>
            <a:ext cx="914400" cy="914400"/>
          </a:xfrm>
          <a:prstGeom prst="rect">
            <a:avLst/>
          </a:prstGeom>
          <a:noFill/>
          <a:ln>
            <a:noFill/>
          </a:ln>
        </p:spPr>
        <p:txBody>
          <a:bodyPr wrap="none" rtlCol="0" anchor="ctr" anchorCtr="0">
            <a:noAutofit/>
          </a:bodyPr>
          <a:lstStyle/>
          <a:p>
            <a:pPr>
              <a:spcAft>
                <a:spcPts val="600"/>
              </a:spcAft>
            </a:pPr>
            <a:r>
              <a:rPr lang="en-US" sz="2000" dirty="0">
                <a:solidFill>
                  <a:srgbClr val="FF0000"/>
                </a:solidFill>
                <a:latin typeface="Phosphate Inline"/>
                <a:ea typeface="Times New Roman" charset="0"/>
                <a:cs typeface="Phosphate Inline"/>
              </a:rPr>
              <a:t>(WARNINGS)</a:t>
            </a:r>
          </a:p>
        </p:txBody>
      </p:sp>
    </p:spTree>
    <p:extLst>
      <p:ext uri="{BB962C8B-B14F-4D97-AF65-F5344CB8AC3E}">
        <p14:creationId xmlns:p14="http://schemas.microsoft.com/office/powerpoint/2010/main" val="27505156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BDCB20-3161-EC4D-A467-8153E87ADF3E}"/>
              </a:ext>
            </a:extLst>
          </p:cNvPr>
          <p:cNvSpPr>
            <a:spLocks noGrp="1"/>
          </p:cNvSpPr>
          <p:nvPr>
            <p:ph type="body" sz="quarter" idx="10"/>
          </p:nvPr>
        </p:nvSpPr>
        <p:spPr>
          <a:xfrm>
            <a:off x="838200" y="1876483"/>
            <a:ext cx="10515600" cy="1679434"/>
          </a:xfrm>
        </p:spPr>
        <p:txBody>
          <a:bodyPr/>
          <a:lstStyle/>
          <a:p>
            <a:r>
              <a:rPr lang="en-US" dirty="0"/>
              <a:t>Include biological conditions AND technical conditions as variables in the linear model specified in </a:t>
            </a:r>
            <a:r>
              <a:rPr lang="en-US" dirty="0" err="1"/>
              <a:t>edgeR</a:t>
            </a:r>
            <a:r>
              <a:rPr lang="en-US" dirty="0"/>
              <a:t>, DESeq2 or </a:t>
            </a:r>
            <a:r>
              <a:rPr lang="en-US" dirty="0" err="1"/>
              <a:t>voom</a:t>
            </a:r>
            <a:endParaRPr lang="en-US" dirty="0"/>
          </a:p>
          <a:p>
            <a:r>
              <a:rPr lang="en-US" dirty="0"/>
              <a:t>Use Combat-seq</a:t>
            </a:r>
          </a:p>
        </p:txBody>
      </p:sp>
      <p:sp>
        <p:nvSpPr>
          <p:cNvPr id="3" name="Title 2">
            <a:extLst>
              <a:ext uri="{FF2B5EF4-FFF2-40B4-BE49-F238E27FC236}">
                <a16:creationId xmlns:a16="http://schemas.microsoft.com/office/drawing/2014/main" id="{A8789061-1F61-2846-8350-1D668F4E0FD8}"/>
              </a:ext>
            </a:extLst>
          </p:cNvPr>
          <p:cNvSpPr>
            <a:spLocks noGrp="1"/>
          </p:cNvSpPr>
          <p:nvPr>
            <p:ph type="title"/>
          </p:nvPr>
        </p:nvSpPr>
        <p:spPr/>
        <p:txBody>
          <a:bodyPr/>
          <a:lstStyle/>
          <a:p>
            <a:r>
              <a:rPr lang="en-US" dirty="0"/>
              <a:t>Known knowns: differential expression</a:t>
            </a:r>
          </a:p>
        </p:txBody>
      </p:sp>
    </p:spTree>
    <p:extLst>
      <p:ext uri="{BB962C8B-B14F-4D97-AF65-F5344CB8AC3E}">
        <p14:creationId xmlns:p14="http://schemas.microsoft.com/office/powerpoint/2010/main" val="33755901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7431B71-670E-E248-8106-2037572BE050}"/>
              </a:ext>
            </a:extLst>
          </p:cNvPr>
          <p:cNvSpPr>
            <a:spLocks noGrp="1"/>
          </p:cNvSpPr>
          <p:nvPr>
            <p:ph type="body" sz="quarter" idx="10"/>
          </p:nvPr>
        </p:nvSpPr>
        <p:spPr>
          <a:xfrm>
            <a:off x="838200" y="1876483"/>
            <a:ext cx="10515600" cy="1163395"/>
          </a:xfrm>
        </p:spPr>
        <p:txBody>
          <a:bodyPr/>
          <a:lstStyle/>
          <a:p>
            <a:r>
              <a:rPr lang="en-US" dirty="0"/>
              <a:t>Include latent or surrogate variables along with biological conditions identified using tools like </a:t>
            </a:r>
            <a:r>
              <a:rPr lang="en-US" dirty="0" err="1"/>
              <a:t>sva</a:t>
            </a:r>
            <a:r>
              <a:rPr lang="en-US" dirty="0"/>
              <a:t>-seq, RUV-seq in the linear models and proceed </a:t>
            </a:r>
          </a:p>
        </p:txBody>
      </p:sp>
      <p:sp>
        <p:nvSpPr>
          <p:cNvPr id="3" name="Title 2">
            <a:extLst>
              <a:ext uri="{FF2B5EF4-FFF2-40B4-BE49-F238E27FC236}">
                <a16:creationId xmlns:a16="http://schemas.microsoft.com/office/drawing/2014/main" id="{2D621CB8-66D7-F14D-8B91-3F320E0BB107}"/>
              </a:ext>
            </a:extLst>
          </p:cNvPr>
          <p:cNvSpPr>
            <a:spLocks noGrp="1"/>
          </p:cNvSpPr>
          <p:nvPr>
            <p:ph type="title"/>
          </p:nvPr>
        </p:nvSpPr>
        <p:spPr/>
        <p:txBody>
          <a:bodyPr/>
          <a:lstStyle/>
          <a:p>
            <a:r>
              <a:rPr lang="en-US" dirty="0"/>
              <a:t>Known unknowns and Unknown unknowns: differential expression</a:t>
            </a:r>
          </a:p>
        </p:txBody>
      </p:sp>
    </p:spTree>
    <p:extLst>
      <p:ext uri="{BB962C8B-B14F-4D97-AF65-F5344CB8AC3E}">
        <p14:creationId xmlns:p14="http://schemas.microsoft.com/office/powerpoint/2010/main" val="371317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F7B55C5-3752-634E-8FBB-2BD5F91AC367}"/>
              </a:ext>
            </a:extLst>
          </p:cNvPr>
          <p:cNvSpPr>
            <a:spLocks noGrp="1"/>
          </p:cNvSpPr>
          <p:nvPr>
            <p:ph type="body" sz="quarter" idx="10"/>
          </p:nvPr>
        </p:nvSpPr>
        <p:spPr>
          <a:xfrm>
            <a:off x="838200" y="1876483"/>
            <a:ext cx="10515600" cy="2979790"/>
          </a:xfrm>
        </p:spPr>
        <p:txBody>
          <a:bodyPr/>
          <a:lstStyle/>
          <a:p>
            <a:r>
              <a:rPr lang="en-US" b="1" u="sng" dirty="0"/>
              <a:t>Idea 1:</a:t>
            </a:r>
            <a:r>
              <a:rPr lang="en-US" dirty="0"/>
              <a:t> We have a </a:t>
            </a:r>
            <a:r>
              <a:rPr lang="en-US" u="sng" dirty="0"/>
              <a:t>good</a:t>
            </a:r>
            <a:r>
              <a:rPr lang="en-US" dirty="0"/>
              <a:t> negative control set of genes. Genes we do not expect to be altered between the two batches. </a:t>
            </a:r>
          </a:p>
          <a:p>
            <a:pPr lvl="1"/>
            <a:r>
              <a:rPr lang="en-US" dirty="0"/>
              <a:t>E.g. Housekeeping genes, ERCC spike-ins, empirical identification</a:t>
            </a:r>
          </a:p>
          <a:p>
            <a:endParaRPr lang="en-US" b="1" u="sng" dirty="0"/>
          </a:p>
          <a:p>
            <a:r>
              <a:rPr lang="en-US" b="1" u="sng" dirty="0"/>
              <a:t>Idea 2:</a:t>
            </a:r>
            <a:r>
              <a:rPr lang="en-US" dirty="0"/>
              <a:t> Any systematic variation (as captured by the top PCs) left over after the biological effects have been accounted represent unwanted effects</a:t>
            </a:r>
          </a:p>
        </p:txBody>
      </p:sp>
      <p:sp>
        <p:nvSpPr>
          <p:cNvPr id="3" name="Title 2">
            <a:extLst>
              <a:ext uri="{FF2B5EF4-FFF2-40B4-BE49-F238E27FC236}">
                <a16:creationId xmlns:a16="http://schemas.microsoft.com/office/drawing/2014/main" id="{1F36A4E3-7519-DD4D-BF62-76B250F0D872}"/>
              </a:ext>
            </a:extLst>
          </p:cNvPr>
          <p:cNvSpPr>
            <a:spLocks noGrp="1"/>
          </p:cNvSpPr>
          <p:nvPr>
            <p:ph type="title"/>
          </p:nvPr>
        </p:nvSpPr>
        <p:spPr/>
        <p:txBody>
          <a:bodyPr/>
          <a:lstStyle/>
          <a:p>
            <a:r>
              <a:rPr lang="en-US" dirty="0"/>
              <a:t>Known unknowns and Unknown unknowns: How do these methods work?</a:t>
            </a:r>
          </a:p>
        </p:txBody>
      </p:sp>
    </p:spTree>
    <p:extLst>
      <p:ext uri="{BB962C8B-B14F-4D97-AF65-F5344CB8AC3E}">
        <p14:creationId xmlns:p14="http://schemas.microsoft.com/office/powerpoint/2010/main" val="1462310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8661B75-DDD5-5441-9E9A-51B76D345C06}"/>
              </a:ext>
            </a:extLst>
          </p:cNvPr>
          <p:cNvSpPr>
            <a:spLocks noGrp="1"/>
          </p:cNvSpPr>
          <p:nvPr>
            <p:ph type="body" sz="quarter" idx="10"/>
          </p:nvPr>
        </p:nvSpPr>
        <p:spPr>
          <a:xfrm>
            <a:off x="838200" y="1876483"/>
            <a:ext cx="10515600" cy="2813591"/>
          </a:xfrm>
        </p:spPr>
        <p:txBody>
          <a:bodyPr/>
          <a:lstStyle/>
          <a:p>
            <a:r>
              <a:rPr lang="en-US" dirty="0"/>
              <a:t>The number of latent variables to include</a:t>
            </a:r>
          </a:p>
          <a:p>
            <a:pPr lvl="1"/>
            <a:r>
              <a:rPr lang="en-US" dirty="0"/>
              <a:t>Arbitrary, subjective, usually by trial and error</a:t>
            </a:r>
          </a:p>
          <a:p>
            <a:r>
              <a:rPr lang="en-US" b="1" u="sng" dirty="0"/>
              <a:t>Very Very Very important: </a:t>
            </a:r>
            <a:r>
              <a:rPr lang="en-US" dirty="0"/>
              <a:t>Need a </a:t>
            </a:r>
            <a:r>
              <a:rPr lang="en-US" i="1" dirty="0"/>
              <a:t>common anchor condition present</a:t>
            </a:r>
            <a:r>
              <a:rPr lang="en-US" dirty="0"/>
              <a:t> between batches being compared </a:t>
            </a:r>
          </a:p>
          <a:p>
            <a:pPr lvl="1"/>
            <a:r>
              <a:rPr lang="en-US" dirty="0"/>
              <a:t>Particularly relevant when using public dataset</a:t>
            </a:r>
          </a:p>
          <a:p>
            <a:pPr lvl="1"/>
            <a:r>
              <a:rPr lang="en-US" dirty="0"/>
              <a:t>Only way you can convince yourself and others that batch correction was effective </a:t>
            </a:r>
          </a:p>
        </p:txBody>
      </p:sp>
      <p:sp>
        <p:nvSpPr>
          <p:cNvPr id="3" name="Title 2">
            <a:extLst>
              <a:ext uri="{FF2B5EF4-FFF2-40B4-BE49-F238E27FC236}">
                <a16:creationId xmlns:a16="http://schemas.microsoft.com/office/drawing/2014/main" id="{43DD037E-A83B-C24D-86D1-858628285723}"/>
              </a:ext>
            </a:extLst>
          </p:cNvPr>
          <p:cNvSpPr>
            <a:spLocks noGrp="1"/>
          </p:cNvSpPr>
          <p:nvPr>
            <p:ph type="title"/>
          </p:nvPr>
        </p:nvSpPr>
        <p:spPr/>
        <p:txBody>
          <a:bodyPr/>
          <a:lstStyle/>
          <a:p>
            <a:r>
              <a:rPr lang="en-US" dirty="0"/>
              <a:t>Decisions to be made</a:t>
            </a:r>
          </a:p>
        </p:txBody>
      </p:sp>
    </p:spTree>
    <p:extLst>
      <p:ext uri="{BB962C8B-B14F-4D97-AF65-F5344CB8AC3E}">
        <p14:creationId xmlns:p14="http://schemas.microsoft.com/office/powerpoint/2010/main" val="40821228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32E0E1F-90A5-D04E-B1DD-B14885E3C070}"/>
              </a:ext>
            </a:extLst>
          </p:cNvPr>
          <p:cNvPicPr>
            <a:picLocks noChangeAspect="1"/>
          </p:cNvPicPr>
          <p:nvPr/>
        </p:nvPicPr>
        <p:blipFill>
          <a:blip r:embed="rId3"/>
          <a:stretch>
            <a:fillRect/>
          </a:stretch>
        </p:blipFill>
        <p:spPr>
          <a:xfrm>
            <a:off x="0" y="102475"/>
            <a:ext cx="6400800" cy="6400800"/>
          </a:xfrm>
          <a:prstGeom prst="rect">
            <a:avLst/>
          </a:prstGeom>
        </p:spPr>
      </p:pic>
      <p:pic>
        <p:nvPicPr>
          <p:cNvPr id="7" name="Picture 6">
            <a:extLst>
              <a:ext uri="{FF2B5EF4-FFF2-40B4-BE49-F238E27FC236}">
                <a16:creationId xmlns:a16="http://schemas.microsoft.com/office/drawing/2014/main" id="{B243CF57-8C84-4943-8603-78CF9AA96120}"/>
              </a:ext>
            </a:extLst>
          </p:cNvPr>
          <p:cNvPicPr>
            <a:picLocks noChangeAspect="1"/>
          </p:cNvPicPr>
          <p:nvPr/>
        </p:nvPicPr>
        <p:blipFill>
          <a:blip r:embed="rId4"/>
          <a:stretch>
            <a:fillRect/>
          </a:stretch>
        </p:blipFill>
        <p:spPr>
          <a:xfrm>
            <a:off x="3820510" y="115610"/>
            <a:ext cx="6400800" cy="6400800"/>
          </a:xfrm>
          <a:prstGeom prst="rect">
            <a:avLst/>
          </a:prstGeom>
        </p:spPr>
      </p:pic>
      <p:sp>
        <p:nvSpPr>
          <p:cNvPr id="8" name="TextBox 7">
            <a:extLst>
              <a:ext uri="{FF2B5EF4-FFF2-40B4-BE49-F238E27FC236}">
                <a16:creationId xmlns:a16="http://schemas.microsoft.com/office/drawing/2014/main" id="{301E43FF-00E8-3A41-BDCB-1591FB2EB8CD}"/>
              </a:ext>
            </a:extLst>
          </p:cNvPr>
          <p:cNvSpPr txBox="1"/>
          <p:nvPr/>
        </p:nvSpPr>
        <p:spPr>
          <a:xfrm>
            <a:off x="683172" y="6222124"/>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BEFORE BATCH CORR.</a:t>
            </a:r>
          </a:p>
        </p:txBody>
      </p:sp>
      <p:sp>
        <p:nvSpPr>
          <p:cNvPr id="9" name="TextBox 8">
            <a:extLst>
              <a:ext uri="{FF2B5EF4-FFF2-40B4-BE49-F238E27FC236}">
                <a16:creationId xmlns:a16="http://schemas.microsoft.com/office/drawing/2014/main" id="{AFD93B7A-2B9E-C042-A4B8-17994C7BF8BF}"/>
              </a:ext>
            </a:extLst>
          </p:cNvPr>
          <p:cNvSpPr txBox="1"/>
          <p:nvPr/>
        </p:nvSpPr>
        <p:spPr>
          <a:xfrm>
            <a:off x="4776952" y="6222124"/>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AFTER BATCH CORR.</a:t>
            </a:r>
          </a:p>
        </p:txBody>
      </p:sp>
    </p:spTree>
    <p:extLst>
      <p:ext uri="{BB962C8B-B14F-4D97-AF65-F5344CB8AC3E}">
        <p14:creationId xmlns:p14="http://schemas.microsoft.com/office/powerpoint/2010/main" val="21597307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760F730-A8F9-9E42-9529-33E8C7486A27}"/>
              </a:ext>
            </a:extLst>
          </p:cNvPr>
          <p:cNvSpPr>
            <a:spLocks noGrp="1"/>
          </p:cNvSpPr>
          <p:nvPr>
            <p:ph type="title"/>
          </p:nvPr>
        </p:nvSpPr>
        <p:spPr/>
        <p:txBody>
          <a:bodyPr/>
          <a:lstStyle/>
          <a:p>
            <a:r>
              <a:rPr lang="en-US" dirty="0"/>
              <a:t>Decision flowchart: old but useful</a:t>
            </a:r>
          </a:p>
        </p:txBody>
      </p:sp>
      <p:pic>
        <p:nvPicPr>
          <p:cNvPr id="5" name="Picture 4">
            <a:extLst>
              <a:ext uri="{FF2B5EF4-FFF2-40B4-BE49-F238E27FC236}">
                <a16:creationId xmlns:a16="http://schemas.microsoft.com/office/drawing/2014/main" id="{4AE2135B-C8F8-8049-BBC3-23BE29FB654D}"/>
              </a:ext>
            </a:extLst>
          </p:cNvPr>
          <p:cNvPicPr>
            <a:picLocks noChangeAspect="1"/>
          </p:cNvPicPr>
          <p:nvPr/>
        </p:nvPicPr>
        <p:blipFill>
          <a:blip r:embed="rId2"/>
          <a:stretch>
            <a:fillRect/>
          </a:stretch>
        </p:blipFill>
        <p:spPr>
          <a:xfrm>
            <a:off x="2874463" y="1747477"/>
            <a:ext cx="5302585" cy="5110523"/>
          </a:xfrm>
          <a:prstGeom prst="rect">
            <a:avLst/>
          </a:prstGeom>
        </p:spPr>
      </p:pic>
    </p:spTree>
    <p:extLst>
      <p:ext uri="{BB962C8B-B14F-4D97-AF65-F5344CB8AC3E}">
        <p14:creationId xmlns:p14="http://schemas.microsoft.com/office/powerpoint/2010/main" val="284100011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BA0818C-648B-A144-BE67-5F5A1E208F13}"/>
              </a:ext>
            </a:extLst>
          </p:cNvPr>
          <p:cNvSpPr>
            <a:spLocks noGrp="1"/>
          </p:cNvSpPr>
          <p:nvPr>
            <p:ph type="title"/>
          </p:nvPr>
        </p:nvSpPr>
        <p:spPr/>
        <p:txBody>
          <a:bodyPr/>
          <a:lstStyle/>
          <a:p>
            <a:r>
              <a:rPr lang="en-US" dirty="0" err="1"/>
              <a:t>Cheatsheet</a:t>
            </a:r>
            <a:endParaRPr lang="en-US" dirty="0"/>
          </a:p>
        </p:txBody>
      </p:sp>
      <p:graphicFrame>
        <p:nvGraphicFramePr>
          <p:cNvPr id="20" name="Table 19">
            <a:extLst>
              <a:ext uri="{FF2B5EF4-FFF2-40B4-BE49-F238E27FC236}">
                <a16:creationId xmlns:a16="http://schemas.microsoft.com/office/drawing/2014/main" id="{E65EC60C-A119-004B-8236-C25DDC027F99}"/>
              </a:ext>
            </a:extLst>
          </p:cNvPr>
          <p:cNvGraphicFramePr>
            <a:graphicFrameLocks noGrp="1"/>
          </p:cNvGraphicFramePr>
          <p:nvPr/>
        </p:nvGraphicFramePr>
        <p:xfrm>
          <a:off x="1548524" y="2228193"/>
          <a:ext cx="8804166" cy="3225157"/>
        </p:xfrm>
        <a:graphic>
          <a:graphicData uri="http://schemas.openxmlformats.org/drawingml/2006/table">
            <a:tbl>
              <a:tblPr firstRow="1" bandRow="1">
                <a:tableStyleId>{5C22544A-7EE6-4342-B048-85BDC9FD1C3A}</a:tableStyleId>
              </a:tblPr>
              <a:tblGrid>
                <a:gridCol w="2934722">
                  <a:extLst>
                    <a:ext uri="{9D8B030D-6E8A-4147-A177-3AD203B41FA5}">
                      <a16:colId xmlns:a16="http://schemas.microsoft.com/office/drawing/2014/main" val="3882243747"/>
                    </a:ext>
                  </a:extLst>
                </a:gridCol>
                <a:gridCol w="2934722">
                  <a:extLst>
                    <a:ext uri="{9D8B030D-6E8A-4147-A177-3AD203B41FA5}">
                      <a16:colId xmlns:a16="http://schemas.microsoft.com/office/drawing/2014/main" val="1163125112"/>
                    </a:ext>
                  </a:extLst>
                </a:gridCol>
                <a:gridCol w="2934722">
                  <a:extLst>
                    <a:ext uri="{9D8B030D-6E8A-4147-A177-3AD203B41FA5}">
                      <a16:colId xmlns:a16="http://schemas.microsoft.com/office/drawing/2014/main" val="2214013782"/>
                    </a:ext>
                  </a:extLst>
                </a:gridCol>
              </a:tblGrid>
              <a:tr h="483442">
                <a:tc>
                  <a:txBody>
                    <a:bodyPr/>
                    <a:lstStyle/>
                    <a:p>
                      <a:r>
                        <a:rPr lang="en-US" dirty="0"/>
                        <a:t>Setting</a:t>
                      </a:r>
                    </a:p>
                  </a:txBody>
                  <a:tcPr/>
                </a:tc>
                <a:tc>
                  <a:txBody>
                    <a:bodyPr/>
                    <a:lstStyle/>
                    <a:p>
                      <a:r>
                        <a:rPr lang="en-US" dirty="0"/>
                        <a:t>Example</a:t>
                      </a:r>
                    </a:p>
                  </a:txBody>
                  <a:tcPr/>
                </a:tc>
                <a:tc>
                  <a:txBody>
                    <a:bodyPr/>
                    <a:lstStyle/>
                    <a:p>
                      <a:r>
                        <a:rPr lang="en-US" dirty="0"/>
                        <a:t>Tool</a:t>
                      </a:r>
                    </a:p>
                  </a:txBody>
                  <a:tcPr/>
                </a:tc>
                <a:extLst>
                  <a:ext uri="{0D108BD9-81ED-4DB2-BD59-A6C34878D82A}">
                    <a16:rowId xmlns:a16="http://schemas.microsoft.com/office/drawing/2014/main" val="2104276231"/>
                  </a:ext>
                </a:extLst>
              </a:tr>
              <a:tr h="1549665">
                <a:tc>
                  <a:txBody>
                    <a:bodyPr/>
                    <a:lstStyle/>
                    <a:p>
                      <a:r>
                        <a:rPr lang="en-US" dirty="0"/>
                        <a:t>Known known</a:t>
                      </a:r>
                    </a:p>
                  </a:txBody>
                  <a:tcPr/>
                </a:tc>
                <a:tc>
                  <a:txBody>
                    <a:bodyPr/>
                    <a:lstStyle/>
                    <a:p>
                      <a:r>
                        <a:rPr lang="en-US" dirty="0"/>
                        <a:t>Clearly defined technical variables like sample prep date, technique: Your experimental studies</a:t>
                      </a:r>
                    </a:p>
                  </a:txBody>
                  <a:tcPr/>
                </a:tc>
                <a:tc>
                  <a:txBody>
                    <a:bodyPr/>
                    <a:lstStyle/>
                    <a:p>
                      <a:r>
                        <a:rPr lang="en-US" dirty="0">
                          <a:hlinkClick r:id="rId2"/>
                        </a:rPr>
                        <a:t>edgeR</a:t>
                      </a:r>
                      <a:r>
                        <a:rPr lang="en-US" dirty="0"/>
                        <a:t>, </a:t>
                      </a:r>
                      <a:r>
                        <a:rPr lang="en-US" dirty="0">
                          <a:hlinkClick r:id="rId3"/>
                        </a:rPr>
                        <a:t>DESeq2</a:t>
                      </a:r>
                      <a:r>
                        <a:rPr lang="en-US" dirty="0"/>
                        <a:t>, </a:t>
                      </a:r>
                      <a:r>
                        <a:rPr lang="en-US" dirty="0" err="1">
                          <a:hlinkClick r:id="rId4"/>
                        </a:rPr>
                        <a:t>voom</a:t>
                      </a:r>
                      <a:r>
                        <a:rPr lang="en-US" dirty="0"/>
                        <a:t>, </a:t>
                      </a:r>
                      <a:r>
                        <a:rPr lang="en-US" dirty="0">
                          <a:hlinkClick r:id="rId5"/>
                        </a:rPr>
                        <a:t>Combat-seq</a:t>
                      </a:r>
                      <a:endParaRPr lang="en-US" dirty="0"/>
                    </a:p>
                  </a:txBody>
                  <a:tcPr/>
                </a:tc>
                <a:extLst>
                  <a:ext uri="{0D108BD9-81ED-4DB2-BD59-A6C34878D82A}">
                    <a16:rowId xmlns:a16="http://schemas.microsoft.com/office/drawing/2014/main" val="568999566"/>
                  </a:ext>
                </a:extLst>
              </a:tr>
              <a:tr h="1192050">
                <a:tc>
                  <a:txBody>
                    <a:bodyPr/>
                    <a:lstStyle/>
                    <a:p>
                      <a:r>
                        <a:rPr lang="en-US" dirty="0"/>
                        <a:t>Unknown known and Unknown unknowns</a:t>
                      </a:r>
                    </a:p>
                  </a:txBody>
                  <a:tcPr/>
                </a:tc>
                <a:tc>
                  <a:txBody>
                    <a:bodyPr/>
                    <a:lstStyle/>
                    <a:p>
                      <a:r>
                        <a:rPr lang="en-US" dirty="0"/>
                        <a:t>Unable to clearly define technical variables: Publicly accessible data</a:t>
                      </a:r>
                    </a:p>
                  </a:txBody>
                  <a:tcPr/>
                </a:tc>
                <a:tc>
                  <a:txBody>
                    <a:bodyPr/>
                    <a:lstStyle/>
                    <a:p>
                      <a:r>
                        <a:rPr lang="en-US" dirty="0" err="1">
                          <a:hlinkClick r:id="rId5"/>
                        </a:rPr>
                        <a:t>sva</a:t>
                      </a:r>
                      <a:r>
                        <a:rPr lang="en-US" dirty="0">
                          <a:hlinkClick r:id="rId5"/>
                        </a:rPr>
                        <a:t>-seq</a:t>
                      </a:r>
                      <a:r>
                        <a:rPr lang="en-US" dirty="0"/>
                        <a:t>, </a:t>
                      </a:r>
                      <a:r>
                        <a:rPr lang="en-US" dirty="0">
                          <a:hlinkClick r:id="rId6"/>
                        </a:rPr>
                        <a:t>RUV-seq</a:t>
                      </a:r>
                      <a:endParaRPr lang="en-US" dirty="0"/>
                    </a:p>
                  </a:txBody>
                  <a:tcPr/>
                </a:tc>
                <a:extLst>
                  <a:ext uri="{0D108BD9-81ED-4DB2-BD59-A6C34878D82A}">
                    <a16:rowId xmlns:a16="http://schemas.microsoft.com/office/drawing/2014/main" val="1546755146"/>
                  </a:ext>
                </a:extLst>
              </a:tr>
            </a:tbl>
          </a:graphicData>
        </a:graphic>
      </p:graphicFrame>
    </p:spTree>
    <p:extLst>
      <p:ext uri="{BB962C8B-B14F-4D97-AF65-F5344CB8AC3E}">
        <p14:creationId xmlns:p14="http://schemas.microsoft.com/office/powerpoint/2010/main" val="32345809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3882088"/>
          </a:xfrm>
        </p:spPr>
        <p:txBody>
          <a:bodyPr/>
          <a:lstStyle/>
          <a:p>
            <a:r>
              <a:rPr lang="en-US" dirty="0"/>
              <a:t>Load the raw data in </a:t>
            </a:r>
            <a:r>
              <a:rPr lang="en-US" b="1" dirty="0"/>
              <a:t>Seurat</a:t>
            </a:r>
            <a:r>
              <a:rPr lang="en-US" dirty="0"/>
              <a:t> for </a:t>
            </a:r>
            <a:r>
              <a:rPr lang="en-US" i="1" dirty="0"/>
              <a:t>filtering cells and basic visualization</a:t>
            </a:r>
          </a:p>
          <a:p>
            <a:r>
              <a:rPr lang="en-US" i="1" dirty="0"/>
              <a:t>Normalize</a:t>
            </a:r>
            <a:r>
              <a:rPr lang="en-US" dirty="0"/>
              <a:t> data using </a:t>
            </a:r>
            <a:r>
              <a:rPr lang="en-US" b="1" dirty="0" err="1"/>
              <a:t>zinbwave</a:t>
            </a:r>
            <a:r>
              <a:rPr lang="en-US" b="1" dirty="0"/>
              <a:t>, </a:t>
            </a:r>
            <a:r>
              <a:rPr lang="en-US" dirty="0"/>
              <a:t>estimate corresponding low-dimensional normalized data for </a:t>
            </a:r>
            <a:r>
              <a:rPr lang="en-US" i="1" dirty="0"/>
              <a:t>visualization</a:t>
            </a:r>
            <a:r>
              <a:rPr lang="en-US" dirty="0"/>
              <a:t> and compute weights for gene expression association analyses</a:t>
            </a:r>
          </a:p>
          <a:p>
            <a:r>
              <a:rPr lang="en-US" dirty="0"/>
              <a:t>Estimate </a:t>
            </a:r>
            <a:r>
              <a:rPr lang="en-US" i="1" dirty="0"/>
              <a:t>gene expression association </a:t>
            </a:r>
            <a:r>
              <a:rPr lang="en-US" dirty="0"/>
              <a:t>with time controlling for other factors using </a:t>
            </a:r>
            <a:r>
              <a:rPr lang="en-US" b="1" dirty="0" err="1"/>
              <a:t>edgeR</a:t>
            </a:r>
            <a:r>
              <a:rPr lang="en-US" dirty="0"/>
              <a:t>.</a:t>
            </a:r>
          </a:p>
          <a:p>
            <a:r>
              <a:rPr lang="en-US" dirty="0"/>
              <a:t>Cluster the expression of genes across cells and visualize the associated data.</a:t>
            </a:r>
          </a:p>
        </p:txBody>
      </p:sp>
      <p:sp>
        <p:nvSpPr>
          <p:cNvPr id="3" name="Title 2"/>
          <p:cNvSpPr>
            <a:spLocks noGrp="1"/>
          </p:cNvSpPr>
          <p:nvPr>
            <p:ph type="title"/>
          </p:nvPr>
        </p:nvSpPr>
        <p:spPr/>
        <p:txBody>
          <a:bodyPr/>
          <a:lstStyle/>
          <a:p>
            <a:r>
              <a:rPr lang="en-US" dirty="0"/>
              <a:t>Outline for hands-on session</a:t>
            </a:r>
          </a:p>
        </p:txBody>
      </p:sp>
    </p:spTree>
    <p:extLst>
      <p:ext uri="{BB962C8B-B14F-4D97-AF65-F5344CB8AC3E}">
        <p14:creationId xmlns:p14="http://schemas.microsoft.com/office/powerpoint/2010/main" val="174112938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3882088"/>
          </a:xfrm>
        </p:spPr>
        <p:txBody>
          <a:bodyPr/>
          <a:lstStyle/>
          <a:p>
            <a:r>
              <a:rPr lang="en-US" b="1" dirty="0"/>
              <a:t>Normalization method </a:t>
            </a:r>
            <a:r>
              <a:rPr lang="en-US" dirty="0"/>
              <a:t>specifically designed to exploit the unique characteristics of </a:t>
            </a:r>
            <a:r>
              <a:rPr lang="en-US" dirty="0" err="1"/>
              <a:t>scRNA-seq</a:t>
            </a:r>
            <a:r>
              <a:rPr lang="en-US" dirty="0"/>
              <a:t> data</a:t>
            </a:r>
          </a:p>
          <a:p>
            <a:r>
              <a:rPr lang="en-US" dirty="0"/>
              <a:t>Allows one </a:t>
            </a:r>
            <a:r>
              <a:rPr lang="en-US" b="1" dirty="0"/>
              <a:t>to include cell-type variables </a:t>
            </a:r>
            <a:r>
              <a:rPr lang="en-US" dirty="0"/>
              <a:t>(gene detection rate) in the normalization procedure </a:t>
            </a:r>
            <a:r>
              <a:rPr lang="mr-IN" dirty="0"/>
              <a:t>–</a:t>
            </a:r>
            <a:r>
              <a:rPr lang="en-US" dirty="0"/>
              <a:t> potentially controlling for technical sources of variables.</a:t>
            </a:r>
          </a:p>
          <a:p>
            <a:r>
              <a:rPr lang="en-US" dirty="0"/>
              <a:t>Output estimates than can be used to appropriately used to </a:t>
            </a:r>
            <a:r>
              <a:rPr lang="en-US" b="1" dirty="0"/>
              <a:t>model the multiple factors in the data using </a:t>
            </a:r>
            <a:r>
              <a:rPr lang="en-US" b="1" dirty="0" err="1"/>
              <a:t>edgeR</a:t>
            </a:r>
            <a:r>
              <a:rPr lang="en-US" dirty="0"/>
              <a:t> -  a tool designed for bulk-</a:t>
            </a:r>
            <a:r>
              <a:rPr lang="en-US" dirty="0" err="1"/>
              <a:t>rna</a:t>
            </a:r>
            <a:r>
              <a:rPr lang="en-US" dirty="0"/>
              <a:t>-</a:t>
            </a:r>
            <a:r>
              <a:rPr lang="en-US" dirty="0" err="1"/>
              <a:t>seq</a:t>
            </a:r>
            <a:r>
              <a:rPr lang="en-US" dirty="0"/>
              <a:t> data.</a:t>
            </a:r>
          </a:p>
          <a:p>
            <a:endParaRPr lang="en-US" dirty="0"/>
          </a:p>
        </p:txBody>
      </p:sp>
      <p:sp>
        <p:nvSpPr>
          <p:cNvPr id="3" name="Title 2"/>
          <p:cNvSpPr>
            <a:spLocks noGrp="1"/>
          </p:cNvSpPr>
          <p:nvPr>
            <p:ph type="title"/>
          </p:nvPr>
        </p:nvSpPr>
        <p:spPr/>
        <p:txBody>
          <a:bodyPr>
            <a:normAutofit/>
          </a:bodyPr>
          <a:lstStyle/>
          <a:p>
            <a:r>
              <a:rPr lang="en-US" sz="4000" dirty="0"/>
              <a:t>ZINB-WAVE: Zero-Inflated Negative Binomial Model for RNA-</a:t>
            </a:r>
            <a:r>
              <a:rPr lang="en-US" sz="4000" dirty="0" err="1"/>
              <a:t>Seq</a:t>
            </a:r>
            <a:r>
              <a:rPr lang="en-US" sz="4000" dirty="0"/>
              <a:t> Data</a:t>
            </a:r>
          </a:p>
        </p:txBody>
      </p:sp>
      <p:sp>
        <p:nvSpPr>
          <p:cNvPr id="4" name="TextBox 3"/>
          <p:cNvSpPr txBox="1"/>
          <p:nvPr/>
        </p:nvSpPr>
        <p:spPr>
          <a:xfrm>
            <a:off x="1015991" y="6059714"/>
            <a:ext cx="914400" cy="914400"/>
          </a:xfrm>
          <a:prstGeom prst="rect">
            <a:avLst/>
          </a:prstGeom>
          <a:noFill/>
          <a:ln>
            <a:noFill/>
          </a:ln>
        </p:spPr>
        <p:txBody>
          <a:bodyPr wrap="none" rtlCol="0" anchor="ctr" anchorCtr="0">
            <a:noAutofit/>
          </a:bodyPr>
          <a:lstStyle/>
          <a:p>
            <a:pPr>
              <a:spcAft>
                <a:spcPts val="600"/>
              </a:spcAft>
            </a:pPr>
            <a:r>
              <a:rPr lang="en-US" sz="1000" dirty="0" err="1">
                <a:latin typeface="Helvetica" charset="0"/>
                <a:ea typeface="Times New Roman" charset="0"/>
                <a:cs typeface="Arial" charset="0"/>
              </a:rPr>
              <a:t>Risso</a:t>
            </a:r>
            <a:r>
              <a:rPr lang="en-US" sz="1000" dirty="0">
                <a:latin typeface="Helvetica" charset="0"/>
                <a:ea typeface="Times New Roman" charset="0"/>
                <a:cs typeface="Arial" charset="0"/>
              </a:rPr>
              <a:t> D, </a:t>
            </a:r>
            <a:r>
              <a:rPr lang="en-US" sz="1000" dirty="0" err="1">
                <a:latin typeface="Helvetica" charset="0"/>
                <a:ea typeface="Times New Roman" charset="0"/>
                <a:cs typeface="Arial" charset="0"/>
              </a:rPr>
              <a:t>Perraudeau</a:t>
            </a:r>
            <a:r>
              <a:rPr lang="en-US" sz="1000" dirty="0">
                <a:latin typeface="Helvetica" charset="0"/>
                <a:ea typeface="Times New Roman" charset="0"/>
                <a:cs typeface="Arial" charset="0"/>
              </a:rPr>
              <a:t> F, </a:t>
            </a:r>
            <a:r>
              <a:rPr lang="en-US" sz="1000" dirty="0" err="1">
                <a:latin typeface="Helvetica" charset="0"/>
                <a:ea typeface="Times New Roman" charset="0"/>
                <a:cs typeface="Arial" charset="0"/>
              </a:rPr>
              <a:t>Gribkova</a:t>
            </a:r>
            <a:r>
              <a:rPr lang="en-US" sz="1000" dirty="0">
                <a:latin typeface="Helvetica" charset="0"/>
                <a:ea typeface="Times New Roman" charset="0"/>
                <a:cs typeface="Arial" charset="0"/>
              </a:rPr>
              <a:t> S, </a:t>
            </a:r>
            <a:r>
              <a:rPr lang="en-US" sz="1000" dirty="0" err="1">
                <a:latin typeface="Helvetica" charset="0"/>
                <a:ea typeface="Times New Roman" charset="0"/>
                <a:cs typeface="Arial" charset="0"/>
              </a:rPr>
              <a:t>Dudoit</a:t>
            </a:r>
            <a:r>
              <a:rPr lang="en-US" sz="1000" dirty="0">
                <a:latin typeface="Helvetica" charset="0"/>
                <a:ea typeface="Times New Roman" charset="0"/>
                <a:cs typeface="Arial" charset="0"/>
              </a:rPr>
              <a:t> S, </a:t>
            </a:r>
            <a:r>
              <a:rPr lang="en-US" sz="1000" dirty="0" err="1">
                <a:latin typeface="Helvetica" charset="0"/>
                <a:ea typeface="Times New Roman" charset="0"/>
                <a:cs typeface="Arial" charset="0"/>
              </a:rPr>
              <a:t>Vert</a:t>
            </a:r>
            <a:r>
              <a:rPr lang="en-US" sz="1000" dirty="0">
                <a:latin typeface="Helvetica" charset="0"/>
                <a:ea typeface="Times New Roman" charset="0"/>
                <a:cs typeface="Arial" charset="0"/>
              </a:rPr>
              <a:t> J (2018). “A general and flexible method for signal extraction from single-cell RNA-</a:t>
            </a:r>
            <a:r>
              <a:rPr lang="en-US" sz="1000" dirty="0" err="1">
                <a:latin typeface="Helvetica" charset="0"/>
                <a:ea typeface="Times New Roman" charset="0"/>
                <a:cs typeface="Arial" charset="0"/>
              </a:rPr>
              <a:t>seq</a:t>
            </a:r>
            <a:r>
              <a:rPr lang="en-US" sz="1000" dirty="0">
                <a:latin typeface="Helvetica" charset="0"/>
                <a:ea typeface="Times New Roman" charset="0"/>
                <a:cs typeface="Arial" charset="0"/>
              </a:rPr>
              <a:t> data.” Nature Communications, 9, 284.</a:t>
            </a:r>
          </a:p>
        </p:txBody>
      </p:sp>
    </p:spTree>
    <p:extLst>
      <p:ext uri="{BB962C8B-B14F-4D97-AF65-F5344CB8AC3E}">
        <p14:creationId xmlns:p14="http://schemas.microsoft.com/office/powerpoint/2010/main" val="3833667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1814856"/>
          </a:xfrm>
        </p:spPr>
        <p:txBody>
          <a:bodyPr/>
          <a:lstStyle/>
          <a:p>
            <a:r>
              <a:rPr lang="en-US" dirty="0" err="1"/>
              <a:t>nFeature_RNA</a:t>
            </a:r>
            <a:r>
              <a:rPr lang="en-US" dirty="0"/>
              <a:t> ~ gene detection rate</a:t>
            </a:r>
          </a:p>
          <a:p>
            <a:r>
              <a:rPr lang="en-US" dirty="0" err="1"/>
              <a:t>Y~nFeature_RNA</a:t>
            </a:r>
            <a:r>
              <a:rPr lang="en-US" dirty="0"/>
              <a:t> + Clusters + Time + </a:t>
            </a:r>
            <a:r>
              <a:rPr lang="en-US" dirty="0" err="1"/>
              <a:t>Clusters:Time</a:t>
            </a:r>
            <a:endParaRPr lang="en-US" dirty="0"/>
          </a:p>
          <a:p>
            <a:r>
              <a:rPr lang="en-US" dirty="0"/>
              <a:t>Genes associated with time are identified by significance of Time and </a:t>
            </a:r>
            <a:r>
              <a:rPr lang="en-US" dirty="0" err="1"/>
              <a:t>Clusters:Time</a:t>
            </a:r>
            <a:r>
              <a:rPr lang="en-US" dirty="0"/>
              <a:t>. </a:t>
            </a:r>
          </a:p>
        </p:txBody>
      </p:sp>
      <p:sp>
        <p:nvSpPr>
          <p:cNvPr id="3" name="Title 2"/>
          <p:cNvSpPr>
            <a:spLocks noGrp="1"/>
          </p:cNvSpPr>
          <p:nvPr>
            <p:ph type="title"/>
          </p:nvPr>
        </p:nvSpPr>
        <p:spPr/>
        <p:txBody>
          <a:bodyPr/>
          <a:lstStyle/>
          <a:p>
            <a:r>
              <a:rPr lang="en-US" dirty="0"/>
              <a:t>Linear models in </a:t>
            </a:r>
            <a:r>
              <a:rPr lang="en-US" dirty="0" err="1"/>
              <a:t>edgeR</a:t>
            </a:r>
            <a:endParaRPr lang="en-US" dirty="0"/>
          </a:p>
        </p:txBody>
      </p:sp>
      <p:sp>
        <p:nvSpPr>
          <p:cNvPr id="4" name="TextBox 3"/>
          <p:cNvSpPr txBox="1"/>
          <p:nvPr/>
        </p:nvSpPr>
        <p:spPr>
          <a:xfrm>
            <a:off x="2331987" y="5370288"/>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We have </a:t>
            </a:r>
            <a:r>
              <a:rPr lang="en-US" sz="2000" i="1" dirty="0">
                <a:latin typeface="Helvetica" charset="0"/>
                <a:ea typeface="Times New Roman" charset="0"/>
                <a:cs typeface="Arial" charset="0"/>
              </a:rPr>
              <a:t>failed to take into account dependency of cells on their</a:t>
            </a:r>
          </a:p>
          <a:p>
            <a:pPr>
              <a:spcAft>
                <a:spcPts val="600"/>
              </a:spcAft>
            </a:pPr>
            <a:r>
              <a:rPr lang="en-US" sz="2000" i="1" dirty="0">
                <a:latin typeface="Helvetica" charset="0"/>
                <a:ea typeface="Times New Roman" charset="0"/>
                <a:cs typeface="Arial" charset="0"/>
              </a:rPr>
              <a:t>animal of origin</a:t>
            </a:r>
            <a:r>
              <a:rPr lang="en-US" sz="2000" dirty="0">
                <a:latin typeface="Helvetica" charset="0"/>
                <a:ea typeface="Times New Roman" charset="0"/>
                <a:cs typeface="Arial" charset="0"/>
              </a:rPr>
              <a:t> resulting in elevated significance p-values</a:t>
            </a:r>
          </a:p>
        </p:txBody>
      </p:sp>
      <p:sp>
        <p:nvSpPr>
          <p:cNvPr id="5" name="TextBox 4"/>
          <p:cNvSpPr txBox="1"/>
          <p:nvPr/>
        </p:nvSpPr>
        <p:spPr>
          <a:xfrm>
            <a:off x="3384255" y="4818738"/>
            <a:ext cx="914400" cy="914400"/>
          </a:xfrm>
          <a:prstGeom prst="rect">
            <a:avLst/>
          </a:prstGeom>
          <a:noFill/>
          <a:ln>
            <a:noFill/>
          </a:ln>
        </p:spPr>
        <p:txBody>
          <a:bodyPr wrap="none" rtlCol="0" anchor="ctr" anchorCtr="0">
            <a:noAutofit/>
          </a:bodyPr>
          <a:lstStyle/>
          <a:p>
            <a:pPr>
              <a:spcAft>
                <a:spcPts val="600"/>
              </a:spcAft>
            </a:pPr>
            <a:r>
              <a:rPr lang="en-US" sz="2000" dirty="0">
                <a:solidFill>
                  <a:srgbClr val="FF0000"/>
                </a:solidFill>
                <a:latin typeface="Phosphate Inline"/>
                <a:ea typeface="Times New Roman" charset="0"/>
                <a:cs typeface="Phosphate Inline"/>
              </a:rPr>
              <a:t>WARNING 2:</a:t>
            </a:r>
          </a:p>
        </p:txBody>
      </p:sp>
    </p:spTree>
    <p:extLst>
      <p:ext uri="{BB962C8B-B14F-4D97-AF65-F5344CB8AC3E}">
        <p14:creationId xmlns:p14="http://schemas.microsoft.com/office/powerpoint/2010/main" val="19534796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3491212"/>
          </a:xfrm>
        </p:spPr>
        <p:txBody>
          <a:bodyPr/>
          <a:lstStyle/>
          <a:p>
            <a:r>
              <a:rPr lang="en-US" dirty="0"/>
              <a:t>Main messages</a:t>
            </a:r>
          </a:p>
          <a:p>
            <a:r>
              <a:rPr lang="en-US" b="1" dirty="0"/>
              <a:t>Introduce the data and the research questions</a:t>
            </a:r>
          </a:p>
          <a:p>
            <a:r>
              <a:rPr lang="en-US" dirty="0"/>
              <a:t>Primer on statistics</a:t>
            </a:r>
          </a:p>
          <a:p>
            <a:r>
              <a:rPr lang="en-US" dirty="0"/>
              <a:t>Outline for the hands-on session</a:t>
            </a:r>
          </a:p>
          <a:p>
            <a:r>
              <a:rPr lang="en-US" dirty="0"/>
              <a:t>Reiterate the main messages</a:t>
            </a:r>
          </a:p>
          <a:p>
            <a:pPr marL="0" indent="0">
              <a:buNone/>
            </a:pPr>
            <a:endParaRPr lang="en-US" dirty="0"/>
          </a:p>
          <a:p>
            <a:endParaRPr lang="en-US" dirty="0"/>
          </a:p>
        </p:txBody>
      </p:sp>
      <p:sp>
        <p:nvSpPr>
          <p:cNvPr id="3" name="Title 2"/>
          <p:cNvSpPr>
            <a:spLocks noGrp="1"/>
          </p:cNvSpPr>
          <p:nvPr>
            <p:ph type="title"/>
          </p:nvPr>
        </p:nvSpPr>
        <p:spPr/>
        <p:txBody>
          <a:bodyPr/>
          <a:lstStyle/>
          <a:p>
            <a:r>
              <a:rPr lang="en-US" dirty="0"/>
              <a:t>Outline for this session</a:t>
            </a:r>
          </a:p>
        </p:txBody>
      </p:sp>
    </p:spTree>
    <p:extLst>
      <p:ext uri="{BB962C8B-B14F-4D97-AF65-F5344CB8AC3E}">
        <p14:creationId xmlns:p14="http://schemas.microsoft.com/office/powerpoint/2010/main" val="286110216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Clustering and visualization to further parse apart gene expression associations</a:t>
            </a:r>
          </a:p>
        </p:txBody>
      </p:sp>
      <p:pic>
        <p:nvPicPr>
          <p:cNvPr id="2" name="Picture 1" descr="demo_heatmap_diff_exp_gene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42266" y="1800985"/>
            <a:ext cx="5268686" cy="5057015"/>
          </a:xfrm>
          <a:prstGeom prst="rect">
            <a:avLst/>
          </a:prstGeom>
        </p:spPr>
      </p:pic>
    </p:spTree>
    <p:extLst>
      <p:ext uri="{BB962C8B-B14F-4D97-AF65-F5344CB8AC3E}">
        <p14:creationId xmlns:p14="http://schemas.microsoft.com/office/powerpoint/2010/main" val="299315274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3491212"/>
          </a:xfrm>
        </p:spPr>
        <p:txBody>
          <a:bodyPr/>
          <a:lstStyle/>
          <a:p>
            <a:r>
              <a:rPr lang="en-US" dirty="0"/>
              <a:t>Main messages</a:t>
            </a:r>
          </a:p>
          <a:p>
            <a:r>
              <a:rPr lang="en-US" dirty="0"/>
              <a:t>Introduce the data and the research questions</a:t>
            </a:r>
          </a:p>
          <a:p>
            <a:r>
              <a:rPr lang="en-US" dirty="0"/>
              <a:t>Primer on statistics</a:t>
            </a:r>
          </a:p>
          <a:p>
            <a:r>
              <a:rPr lang="en-US" dirty="0"/>
              <a:t>Outline for the hands-on session</a:t>
            </a:r>
          </a:p>
          <a:p>
            <a:r>
              <a:rPr lang="en-US" b="1" dirty="0"/>
              <a:t>Reiterate the main messages</a:t>
            </a:r>
          </a:p>
          <a:p>
            <a:pPr marL="0" indent="0">
              <a:buNone/>
            </a:pPr>
            <a:endParaRPr lang="en-US" dirty="0"/>
          </a:p>
          <a:p>
            <a:endParaRPr lang="en-US" dirty="0"/>
          </a:p>
        </p:txBody>
      </p:sp>
      <p:sp>
        <p:nvSpPr>
          <p:cNvPr id="3" name="Title 2"/>
          <p:cNvSpPr>
            <a:spLocks noGrp="1"/>
          </p:cNvSpPr>
          <p:nvPr>
            <p:ph type="title"/>
          </p:nvPr>
        </p:nvSpPr>
        <p:spPr/>
        <p:txBody>
          <a:bodyPr/>
          <a:lstStyle/>
          <a:p>
            <a:r>
              <a:rPr lang="en-US" dirty="0"/>
              <a:t>Outline for this session</a:t>
            </a:r>
          </a:p>
        </p:txBody>
      </p:sp>
    </p:spTree>
    <p:extLst>
      <p:ext uri="{BB962C8B-B14F-4D97-AF65-F5344CB8AC3E}">
        <p14:creationId xmlns:p14="http://schemas.microsoft.com/office/powerpoint/2010/main" val="186125078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Training and Test Sets</a:t>
            </a:r>
          </a:p>
        </p:txBody>
      </p:sp>
      <p:pic>
        <p:nvPicPr>
          <p:cNvPr id="4" name="Picture 3" descr="Training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8681" y="2086762"/>
            <a:ext cx="4756692" cy="4771238"/>
          </a:xfrm>
          <a:prstGeom prst="rect">
            <a:avLst/>
          </a:prstGeom>
        </p:spPr>
      </p:pic>
      <p:pic>
        <p:nvPicPr>
          <p:cNvPr id="5" name="Picture 4" descr="TestSe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5080" y="2086762"/>
            <a:ext cx="4756647" cy="4771238"/>
          </a:xfrm>
          <a:prstGeom prst="rect">
            <a:avLst/>
          </a:prstGeom>
        </p:spPr>
      </p:pic>
      <p:sp>
        <p:nvSpPr>
          <p:cNvPr id="6" name="TextBox 5"/>
          <p:cNvSpPr txBox="1"/>
          <p:nvPr/>
        </p:nvSpPr>
        <p:spPr>
          <a:xfrm>
            <a:off x="2071388" y="1463918"/>
            <a:ext cx="914400" cy="914400"/>
          </a:xfrm>
          <a:prstGeom prst="rect">
            <a:avLst/>
          </a:prstGeom>
          <a:noFill/>
          <a:ln>
            <a:noFill/>
          </a:ln>
        </p:spPr>
        <p:txBody>
          <a:bodyPr wrap="none" rtlCol="0" anchor="ctr" anchorCtr="0">
            <a:noAutofit/>
          </a:bodyPr>
          <a:lstStyle/>
          <a:p>
            <a:pPr>
              <a:spcAft>
                <a:spcPts val="600"/>
              </a:spcAft>
            </a:pPr>
            <a:r>
              <a:rPr lang="en-US" sz="2000" u="sng" dirty="0">
                <a:latin typeface="Helvetica" charset="0"/>
                <a:ea typeface="Times New Roman" charset="0"/>
                <a:cs typeface="Arial" charset="0"/>
              </a:rPr>
              <a:t>Training Set</a:t>
            </a:r>
          </a:p>
        </p:txBody>
      </p:sp>
      <p:sp>
        <p:nvSpPr>
          <p:cNvPr id="7" name="TextBox 6"/>
          <p:cNvSpPr txBox="1"/>
          <p:nvPr/>
        </p:nvSpPr>
        <p:spPr>
          <a:xfrm>
            <a:off x="7848243" y="1463918"/>
            <a:ext cx="914400" cy="914400"/>
          </a:xfrm>
          <a:prstGeom prst="rect">
            <a:avLst/>
          </a:prstGeom>
          <a:noFill/>
          <a:ln>
            <a:noFill/>
          </a:ln>
        </p:spPr>
        <p:txBody>
          <a:bodyPr wrap="none" rtlCol="0" anchor="ctr" anchorCtr="0">
            <a:noAutofit/>
          </a:bodyPr>
          <a:lstStyle/>
          <a:p>
            <a:pPr>
              <a:spcAft>
                <a:spcPts val="600"/>
              </a:spcAft>
            </a:pPr>
            <a:r>
              <a:rPr lang="en-US" sz="2000" u="sng" dirty="0">
                <a:latin typeface="Helvetica" charset="0"/>
                <a:ea typeface="Times New Roman" charset="0"/>
                <a:cs typeface="Arial" charset="0"/>
              </a:rPr>
              <a:t>Test Set</a:t>
            </a:r>
          </a:p>
        </p:txBody>
      </p:sp>
      <p:sp>
        <p:nvSpPr>
          <p:cNvPr id="8" name="TextBox 7"/>
          <p:cNvSpPr txBox="1"/>
          <p:nvPr/>
        </p:nvSpPr>
        <p:spPr>
          <a:xfrm>
            <a:off x="5095277" y="3579360"/>
            <a:ext cx="914400" cy="914400"/>
          </a:xfrm>
          <a:prstGeom prst="rect">
            <a:avLst/>
          </a:prstGeom>
          <a:noFill/>
          <a:ln>
            <a:noFill/>
          </a:ln>
        </p:spPr>
        <p:txBody>
          <a:bodyPr wrap="none" rtlCol="0" anchor="ctr" anchorCtr="0">
            <a:noAutofit/>
          </a:bodyPr>
          <a:lstStyle/>
          <a:p>
            <a:pPr>
              <a:spcAft>
                <a:spcPts val="600"/>
              </a:spcAft>
            </a:pPr>
            <a:r>
              <a:rPr lang="en-US" sz="1600" dirty="0">
                <a:latin typeface="Helvetica" charset="0"/>
                <a:ea typeface="Times New Roman" charset="0"/>
                <a:cs typeface="Arial" charset="0"/>
              </a:rPr>
              <a:t>Individual</a:t>
            </a:r>
          </a:p>
        </p:txBody>
      </p:sp>
      <p:sp>
        <p:nvSpPr>
          <p:cNvPr id="9" name="TextBox 8"/>
          <p:cNvSpPr txBox="1"/>
          <p:nvPr/>
        </p:nvSpPr>
        <p:spPr>
          <a:xfrm>
            <a:off x="10439400" y="3579360"/>
            <a:ext cx="914400" cy="914400"/>
          </a:xfrm>
          <a:prstGeom prst="rect">
            <a:avLst/>
          </a:prstGeom>
          <a:noFill/>
          <a:ln>
            <a:noFill/>
          </a:ln>
        </p:spPr>
        <p:txBody>
          <a:bodyPr wrap="none" rtlCol="0" anchor="ctr" anchorCtr="0">
            <a:noAutofit/>
          </a:bodyPr>
          <a:lstStyle/>
          <a:p>
            <a:pPr>
              <a:spcAft>
                <a:spcPts val="600"/>
              </a:spcAft>
            </a:pPr>
            <a:r>
              <a:rPr lang="en-US" sz="1600" dirty="0">
                <a:latin typeface="Helvetica" charset="0"/>
                <a:ea typeface="Times New Roman" charset="0"/>
                <a:cs typeface="Arial" charset="0"/>
              </a:rPr>
              <a:t>Individual</a:t>
            </a:r>
          </a:p>
        </p:txBody>
      </p:sp>
    </p:spTree>
    <p:extLst>
      <p:ext uri="{BB962C8B-B14F-4D97-AF65-F5344CB8AC3E}">
        <p14:creationId xmlns:p14="http://schemas.microsoft.com/office/powerpoint/2010/main" val="22010625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p-values supposed to reflect repeat experiments but</a:t>
            </a:r>
            <a:r>
              <a:rPr lang="mr-IN" dirty="0"/>
              <a:t>…</a:t>
            </a:r>
            <a:endParaRPr lang="en-US" dirty="0"/>
          </a:p>
        </p:txBody>
      </p:sp>
      <p:sp>
        <p:nvSpPr>
          <p:cNvPr id="6" name="TextBox 5"/>
          <p:cNvSpPr txBox="1"/>
          <p:nvPr/>
        </p:nvSpPr>
        <p:spPr>
          <a:xfrm>
            <a:off x="1164203" y="218837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For the training set,</a:t>
            </a:r>
          </a:p>
        </p:txBody>
      </p:sp>
      <p:sp>
        <p:nvSpPr>
          <p:cNvPr id="7" name="TextBox 6"/>
          <p:cNvSpPr txBox="1"/>
          <p:nvPr/>
        </p:nvSpPr>
        <p:spPr>
          <a:xfrm>
            <a:off x="4056751" y="218837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Poor correlation between two sets of replicates</a:t>
            </a:r>
          </a:p>
        </p:txBody>
      </p:sp>
      <p:pic>
        <p:nvPicPr>
          <p:cNvPr id="2" name="Picture 1" descr="HistogramOfPValues_Trai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691" y="2863286"/>
            <a:ext cx="3983823" cy="3983823"/>
          </a:xfrm>
          <a:prstGeom prst="rect">
            <a:avLst/>
          </a:prstGeom>
        </p:spPr>
      </p:pic>
      <p:pic>
        <p:nvPicPr>
          <p:cNvPr id="8" name="Picture 7" descr="ScatterOfFoldChanges_Train_Tes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56751" y="2848427"/>
            <a:ext cx="4010777" cy="4010777"/>
          </a:xfrm>
          <a:prstGeom prst="rect">
            <a:avLst/>
          </a:prstGeom>
        </p:spPr>
      </p:pic>
      <p:pic>
        <p:nvPicPr>
          <p:cNvPr id="9" name="Picture 8" descr="ReplicationStudyLogOR.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95600" y="1690688"/>
            <a:ext cx="5171928" cy="5171928"/>
          </a:xfrm>
          <a:prstGeom prst="rect">
            <a:avLst/>
          </a:prstGeom>
        </p:spPr>
      </p:pic>
    </p:spTree>
    <p:extLst>
      <p:ext uri="{BB962C8B-B14F-4D97-AF65-F5344CB8AC3E}">
        <p14:creationId xmlns:p14="http://schemas.microsoft.com/office/powerpoint/2010/main" val="712704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2"/>
                                        </p:tgtEl>
                                        <p:attrNameLst>
                                          <p:attrName>style.visibility</p:attrName>
                                        </p:attrNameLst>
                                      </p:cBhvr>
                                      <p:to>
                                        <p:strVal val="hidden"/>
                                      </p:to>
                                    </p:set>
                                  </p:childTnLst>
                                </p:cTn>
                              </p:par>
                              <p:par>
                                <p:cTn id="21" presetID="1" presetClass="exit" presetSubtype="0" fill="hold" grpId="1" nodeType="withEffect">
                                  <p:stCondLst>
                                    <p:cond delay="0"/>
                                  </p:stCondLst>
                                  <p:childTnLst>
                                    <p:set>
                                      <p:cBhvr>
                                        <p:cTn id="22" dur="1" fill="hold">
                                          <p:stCondLst>
                                            <p:cond delay="0"/>
                                          </p:stCondLst>
                                        </p:cTn>
                                        <p:tgtEl>
                                          <p:spTgt spid="7"/>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8"/>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P spid="7" grpId="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3723583"/>
          </a:xfrm>
        </p:spPr>
        <p:txBody>
          <a:bodyPr/>
          <a:lstStyle/>
          <a:p>
            <a:r>
              <a:rPr lang="en-US" dirty="0"/>
              <a:t>State of art of the </a:t>
            </a:r>
            <a:r>
              <a:rPr lang="en-US" b="1" dirty="0"/>
              <a:t>design and statistical analyses of </a:t>
            </a:r>
            <a:r>
              <a:rPr lang="en-US" b="1" dirty="0" err="1"/>
              <a:t>scRNAseq</a:t>
            </a:r>
            <a:r>
              <a:rPr lang="en-US" b="1" dirty="0"/>
              <a:t> data is far from optimal </a:t>
            </a:r>
          </a:p>
          <a:p>
            <a:r>
              <a:rPr lang="en-US" dirty="0"/>
              <a:t>There are </a:t>
            </a:r>
            <a:r>
              <a:rPr lang="en-US" b="1" dirty="0"/>
              <a:t>better designs </a:t>
            </a:r>
          </a:p>
          <a:p>
            <a:pPr lvl="1"/>
            <a:r>
              <a:rPr lang="en-US" b="1" dirty="0"/>
              <a:t>Most important: </a:t>
            </a:r>
            <a:r>
              <a:rPr lang="en-US" dirty="0">
                <a:solidFill>
                  <a:srgbClr val="FF0000"/>
                </a:solidFill>
              </a:rPr>
              <a:t>Please include replicates drawn from the population you want to make a claim about</a:t>
            </a:r>
          </a:p>
          <a:p>
            <a:r>
              <a:rPr lang="en-US" dirty="0"/>
              <a:t>There are </a:t>
            </a:r>
            <a:r>
              <a:rPr lang="en-US" b="1" dirty="0"/>
              <a:t>better statistics</a:t>
            </a:r>
            <a:r>
              <a:rPr lang="en-US" dirty="0"/>
              <a:t>/ways to get “more” reproducible results.</a:t>
            </a:r>
          </a:p>
          <a:p>
            <a:pPr lvl="1"/>
            <a:r>
              <a:rPr lang="en-US" dirty="0"/>
              <a:t>Normalization</a:t>
            </a:r>
          </a:p>
          <a:p>
            <a:pPr lvl="1"/>
            <a:r>
              <a:rPr lang="en-US" dirty="0"/>
              <a:t>Differential expression</a:t>
            </a:r>
          </a:p>
        </p:txBody>
      </p:sp>
      <p:sp>
        <p:nvSpPr>
          <p:cNvPr id="3" name="Title 2"/>
          <p:cNvSpPr>
            <a:spLocks noGrp="1"/>
          </p:cNvSpPr>
          <p:nvPr>
            <p:ph type="title"/>
          </p:nvPr>
        </p:nvSpPr>
        <p:spPr/>
        <p:txBody>
          <a:bodyPr/>
          <a:lstStyle/>
          <a:p>
            <a:r>
              <a:rPr lang="en-US" dirty="0"/>
              <a:t>Main points I wanted to convey</a:t>
            </a:r>
          </a:p>
        </p:txBody>
      </p:sp>
      <p:sp>
        <p:nvSpPr>
          <p:cNvPr id="4" name="TextBox 3"/>
          <p:cNvSpPr txBox="1"/>
          <p:nvPr/>
        </p:nvSpPr>
        <p:spPr>
          <a:xfrm>
            <a:off x="7399856" y="2012646"/>
            <a:ext cx="914400" cy="914400"/>
          </a:xfrm>
          <a:prstGeom prst="rect">
            <a:avLst/>
          </a:prstGeom>
          <a:noFill/>
          <a:ln>
            <a:noFill/>
          </a:ln>
        </p:spPr>
        <p:txBody>
          <a:bodyPr wrap="none" rtlCol="0" anchor="ctr" anchorCtr="0">
            <a:noAutofit/>
          </a:bodyPr>
          <a:lstStyle/>
          <a:p>
            <a:pPr>
              <a:spcAft>
                <a:spcPts val="600"/>
              </a:spcAft>
            </a:pPr>
            <a:r>
              <a:rPr lang="en-US" sz="2000" dirty="0">
                <a:solidFill>
                  <a:srgbClr val="FF0000"/>
                </a:solidFill>
                <a:latin typeface="Phosphate Inline"/>
                <a:ea typeface="Times New Roman" charset="0"/>
                <a:cs typeface="Phosphate Inline"/>
              </a:rPr>
              <a:t>(WARNINGS)</a:t>
            </a:r>
          </a:p>
        </p:txBody>
      </p:sp>
    </p:spTree>
    <p:extLst>
      <p:ext uri="{BB962C8B-B14F-4D97-AF65-F5344CB8AC3E}">
        <p14:creationId xmlns:p14="http://schemas.microsoft.com/office/powerpoint/2010/main" val="207201410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1943096"/>
          </a:xfrm>
        </p:spPr>
        <p:txBody>
          <a:bodyPr/>
          <a:lstStyle/>
          <a:p>
            <a:r>
              <a:rPr lang="en-US" dirty="0"/>
              <a:t>David Joy, </a:t>
            </a:r>
            <a:r>
              <a:rPr lang="en-US" dirty="0" err="1"/>
              <a:t>McDevitt</a:t>
            </a:r>
            <a:r>
              <a:rPr lang="en-US" dirty="0"/>
              <a:t> Lab</a:t>
            </a:r>
          </a:p>
          <a:p>
            <a:r>
              <a:rPr lang="en-US" dirty="0"/>
              <a:t>Krishna </a:t>
            </a:r>
            <a:r>
              <a:rPr lang="en-US" dirty="0" err="1"/>
              <a:t>Chaudhary</a:t>
            </a:r>
            <a:r>
              <a:rPr lang="en-US" dirty="0"/>
              <a:t>, Bioinformatics Core</a:t>
            </a:r>
          </a:p>
          <a:p>
            <a:r>
              <a:rPr lang="en-US" dirty="0"/>
              <a:t>Alex Pico, Bioinformatics Core</a:t>
            </a:r>
          </a:p>
          <a:p>
            <a:r>
              <a:rPr lang="en-US" dirty="0"/>
              <a:t>Eva Wang, Bioinformatics Core</a:t>
            </a:r>
          </a:p>
        </p:txBody>
      </p:sp>
      <p:sp>
        <p:nvSpPr>
          <p:cNvPr id="3" name="Title 2"/>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356475896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Distribution of p-values across all genes </a:t>
            </a:r>
            <a:r>
              <a:rPr lang="en-US" b="1" i="1" dirty="0"/>
              <a:t>(simulated data)</a:t>
            </a:r>
          </a:p>
        </p:txBody>
      </p:sp>
      <p:pic>
        <p:nvPicPr>
          <p:cNvPr id="4" name="Picture 3" descr="HistogramOfPValues_n_ 2 .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031" y="2806095"/>
            <a:ext cx="4051905" cy="4051905"/>
          </a:xfrm>
          <a:prstGeom prst="rect">
            <a:avLst/>
          </a:prstGeom>
        </p:spPr>
      </p:pic>
      <p:pic>
        <p:nvPicPr>
          <p:cNvPr id="5" name="Picture 4" descr="HistogramOfPValues_n_ 3 .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8646" y="2902857"/>
            <a:ext cx="3943048" cy="3943048"/>
          </a:xfrm>
          <a:prstGeom prst="rect">
            <a:avLst/>
          </a:prstGeom>
        </p:spPr>
      </p:pic>
      <p:pic>
        <p:nvPicPr>
          <p:cNvPr id="6" name="Picture 5" descr="HistogramOfPValues_n_ 30 .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41694" y="2895599"/>
            <a:ext cx="3950306" cy="3950306"/>
          </a:xfrm>
          <a:prstGeom prst="rect">
            <a:avLst/>
          </a:prstGeom>
        </p:spPr>
      </p:pic>
    </p:spTree>
    <p:extLst>
      <p:ext uri="{BB962C8B-B14F-4D97-AF65-F5344CB8AC3E}">
        <p14:creationId xmlns:p14="http://schemas.microsoft.com/office/powerpoint/2010/main" val="11139707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Scatter of fold-changes over repeated experiments </a:t>
            </a:r>
            <a:r>
              <a:rPr lang="en-US" b="1" i="1" dirty="0"/>
              <a:t>(simulated data)</a:t>
            </a:r>
            <a:endParaRPr lang="en-US" dirty="0"/>
          </a:p>
        </p:txBody>
      </p:sp>
      <p:pic>
        <p:nvPicPr>
          <p:cNvPr id="4" name="Picture 3" descr="ScatterOfFoldChangesRepeatedExperiments_n_ 2 .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685142"/>
            <a:ext cx="4172857" cy="4172857"/>
          </a:xfrm>
          <a:prstGeom prst="rect">
            <a:avLst/>
          </a:prstGeom>
        </p:spPr>
      </p:pic>
      <p:pic>
        <p:nvPicPr>
          <p:cNvPr id="5" name="Picture 4" descr="ScatterOfFoldChangesRepeatedExperiments_n_ 3 .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4927" y="2689973"/>
            <a:ext cx="4168025" cy="4168025"/>
          </a:xfrm>
          <a:prstGeom prst="rect">
            <a:avLst/>
          </a:prstGeom>
        </p:spPr>
      </p:pic>
      <p:pic>
        <p:nvPicPr>
          <p:cNvPr id="6" name="Picture 5" descr="ScatterOfFoldChangesRepeatedExperiments_n_ 30 .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02017" y="2693105"/>
            <a:ext cx="4159984" cy="4159984"/>
          </a:xfrm>
          <a:prstGeom prst="rect">
            <a:avLst/>
          </a:prstGeom>
        </p:spPr>
      </p:pic>
      <p:sp>
        <p:nvSpPr>
          <p:cNvPr id="7" name="TextBox 6"/>
          <p:cNvSpPr txBox="1"/>
          <p:nvPr/>
        </p:nvSpPr>
        <p:spPr>
          <a:xfrm>
            <a:off x="149405" y="1796632"/>
            <a:ext cx="914400" cy="914400"/>
          </a:xfrm>
          <a:prstGeom prst="rect">
            <a:avLst/>
          </a:prstGeom>
          <a:noFill/>
          <a:ln>
            <a:noFill/>
          </a:ln>
        </p:spPr>
        <p:txBody>
          <a:bodyPr wrap="none" rtlCol="0" anchor="ctr" anchorCtr="0">
            <a:noAutofit/>
          </a:bodyPr>
          <a:lstStyle/>
          <a:p>
            <a:pPr>
              <a:spcAft>
                <a:spcPts val="600"/>
              </a:spcAft>
            </a:pPr>
            <a:r>
              <a:rPr lang="en-US" sz="2000" dirty="0">
                <a:solidFill>
                  <a:srgbClr val="FF0000"/>
                </a:solidFill>
                <a:latin typeface="Helvetica" charset="0"/>
                <a:ea typeface="Times New Roman" charset="0"/>
                <a:cs typeface="Arial" charset="0"/>
              </a:rPr>
              <a:t>More left skewed p-value distribution, the more reproducible the results! </a:t>
            </a:r>
          </a:p>
        </p:txBody>
      </p:sp>
    </p:spTree>
    <p:extLst>
      <p:ext uri="{BB962C8B-B14F-4D97-AF65-F5344CB8AC3E}">
        <p14:creationId xmlns:p14="http://schemas.microsoft.com/office/powerpoint/2010/main" val="381946730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2202654"/>
          </a:xfrm>
        </p:spPr>
        <p:txBody>
          <a:bodyPr/>
          <a:lstStyle/>
          <a:p>
            <a:r>
              <a:rPr lang="en-US" dirty="0"/>
              <a:t>Inference </a:t>
            </a:r>
            <a:r>
              <a:rPr lang="en-US" b="1" dirty="0"/>
              <a:t>at the cluster level </a:t>
            </a:r>
            <a:r>
              <a:rPr lang="en-US" dirty="0"/>
              <a:t>is not advisable</a:t>
            </a:r>
          </a:p>
          <a:p>
            <a:r>
              <a:rPr lang="en-US" dirty="0"/>
              <a:t>Inference </a:t>
            </a:r>
            <a:r>
              <a:rPr lang="en-US" b="1" dirty="0"/>
              <a:t>with time </a:t>
            </a:r>
            <a:r>
              <a:rPr lang="en-US" dirty="0"/>
              <a:t>is possible but will ignore the underlying heterogeneity of the cells</a:t>
            </a:r>
          </a:p>
          <a:p>
            <a:r>
              <a:rPr lang="en-US" dirty="0"/>
              <a:t>Inference </a:t>
            </a:r>
            <a:r>
              <a:rPr lang="en-US" b="1" dirty="0"/>
              <a:t>within time by</a:t>
            </a:r>
            <a:r>
              <a:rPr lang="en-US" dirty="0"/>
              <a:t> cluster is possible but multiple testing issue.</a:t>
            </a:r>
          </a:p>
        </p:txBody>
      </p:sp>
      <p:sp>
        <p:nvSpPr>
          <p:cNvPr id="3" name="Title 2"/>
          <p:cNvSpPr>
            <a:spLocks noGrp="1"/>
          </p:cNvSpPr>
          <p:nvPr>
            <p:ph type="title"/>
          </p:nvPr>
        </p:nvSpPr>
        <p:spPr/>
        <p:txBody>
          <a:bodyPr/>
          <a:lstStyle/>
          <a:p>
            <a:r>
              <a:rPr lang="en-US" dirty="0"/>
              <a:t>Correctly identifying time-associated genes within Seurat is difficult</a:t>
            </a:r>
          </a:p>
        </p:txBody>
      </p:sp>
    </p:spTree>
    <p:extLst>
      <p:ext uri="{BB962C8B-B14F-4D97-AF65-F5344CB8AC3E}">
        <p14:creationId xmlns:p14="http://schemas.microsoft.com/office/powerpoint/2010/main" val="161489593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50E197AD-38F5-8C44-9E58-0DBC96F980E2}"/>
              </a:ext>
            </a:extLst>
          </p:cNvPr>
          <p:cNvSpPr>
            <a:spLocks noGrp="1"/>
          </p:cNvSpPr>
          <p:nvPr>
            <p:ph type="body" sz="quarter" idx="10"/>
          </p:nvPr>
        </p:nvSpPr>
        <p:spPr>
          <a:xfrm>
            <a:off x="838200" y="1876483"/>
            <a:ext cx="10515600" cy="1042337"/>
          </a:xfrm>
        </p:spPr>
        <p:txBody>
          <a:bodyPr/>
          <a:lstStyle/>
          <a:p>
            <a:endParaRPr lang="en-US" sz="1000" dirty="0"/>
          </a:p>
          <a:p>
            <a:r>
              <a:rPr lang="en-US" i="1" dirty="0"/>
              <a:t>Session 4</a:t>
            </a:r>
            <a:r>
              <a:rPr lang="en-US" dirty="0"/>
              <a:t>: Network analysis of single-cell data, trajectory analysis, Q&amp;A. (Fri)</a:t>
            </a:r>
          </a:p>
        </p:txBody>
      </p:sp>
      <p:sp>
        <p:nvSpPr>
          <p:cNvPr id="5" name="Title 4">
            <a:extLst>
              <a:ext uri="{FF2B5EF4-FFF2-40B4-BE49-F238E27FC236}">
                <a16:creationId xmlns:a16="http://schemas.microsoft.com/office/drawing/2014/main" id="{09B82B15-5DB8-DF45-A0B7-B76280A70CF4}"/>
              </a:ext>
            </a:extLst>
          </p:cNvPr>
          <p:cNvSpPr>
            <a:spLocks noGrp="1"/>
          </p:cNvSpPr>
          <p:nvPr>
            <p:ph type="title"/>
          </p:nvPr>
        </p:nvSpPr>
        <p:spPr/>
        <p:txBody>
          <a:bodyPr>
            <a:normAutofit/>
          </a:bodyPr>
          <a:lstStyle/>
          <a:p>
            <a:r>
              <a:rPr lang="en-US" sz="3600" dirty="0"/>
              <a:t>Upcoming sessions</a:t>
            </a:r>
          </a:p>
        </p:txBody>
      </p:sp>
    </p:spTree>
    <p:extLst>
      <p:ext uri="{BB962C8B-B14F-4D97-AF65-F5344CB8AC3E}">
        <p14:creationId xmlns:p14="http://schemas.microsoft.com/office/powerpoint/2010/main" val="38760271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0E697196-1DC0-E745-8CFB-4660E1B18D1D}"/>
              </a:ext>
            </a:extLst>
          </p:cNvPr>
          <p:cNvPicPr>
            <a:picLocks noChangeAspect="1"/>
          </p:cNvPicPr>
          <p:nvPr/>
        </p:nvPicPr>
        <p:blipFill>
          <a:blip r:embed="rId3"/>
          <a:stretch>
            <a:fillRect/>
          </a:stretch>
        </p:blipFill>
        <p:spPr>
          <a:xfrm>
            <a:off x="8890679" y="2248894"/>
            <a:ext cx="3005620" cy="2721064"/>
          </a:xfrm>
          <a:prstGeom prst="rect">
            <a:avLst/>
          </a:prstGeom>
        </p:spPr>
      </p:pic>
      <p:sp>
        <p:nvSpPr>
          <p:cNvPr id="3" name="Title 2">
            <a:extLst>
              <a:ext uri="{FF2B5EF4-FFF2-40B4-BE49-F238E27FC236}">
                <a16:creationId xmlns:a16="http://schemas.microsoft.com/office/drawing/2014/main" id="{8D5DB94A-D2F7-FB4E-956D-D4B4BE088EB1}"/>
              </a:ext>
            </a:extLst>
          </p:cNvPr>
          <p:cNvSpPr>
            <a:spLocks noGrp="1"/>
          </p:cNvSpPr>
          <p:nvPr>
            <p:ph type="title"/>
          </p:nvPr>
        </p:nvSpPr>
        <p:spPr/>
        <p:txBody>
          <a:bodyPr/>
          <a:lstStyle/>
          <a:p>
            <a:r>
              <a:rPr lang="en-US" dirty="0">
                <a:effectLst/>
              </a:rPr>
              <a:t>Dissecting the Tumor Microenvironment</a:t>
            </a:r>
          </a:p>
        </p:txBody>
      </p:sp>
      <p:sp>
        <p:nvSpPr>
          <p:cNvPr id="5" name="Text Placeholder 4">
            <a:extLst>
              <a:ext uri="{FF2B5EF4-FFF2-40B4-BE49-F238E27FC236}">
                <a16:creationId xmlns:a16="http://schemas.microsoft.com/office/drawing/2014/main" id="{D1D639B5-59A9-ED48-B470-BB81225C7E90}"/>
              </a:ext>
            </a:extLst>
          </p:cNvPr>
          <p:cNvSpPr>
            <a:spLocks noGrp="1"/>
          </p:cNvSpPr>
          <p:nvPr>
            <p:ph type="body" sz="quarter" idx="10"/>
          </p:nvPr>
        </p:nvSpPr>
        <p:spPr>
          <a:xfrm>
            <a:off x="838200" y="1876483"/>
            <a:ext cx="10515600" cy="903837"/>
          </a:xfrm>
        </p:spPr>
        <p:txBody>
          <a:bodyPr/>
          <a:lstStyle/>
          <a:p>
            <a:r>
              <a:rPr lang="en-US" dirty="0"/>
              <a:t>GFP+ Mice were injected with a melanoma cell line</a:t>
            </a:r>
          </a:p>
          <a:p>
            <a:r>
              <a:rPr lang="en-US" dirty="0"/>
              <a:t>Host and tumor cells were then sorted and sequenced</a:t>
            </a:r>
          </a:p>
        </p:txBody>
      </p:sp>
      <p:pic>
        <p:nvPicPr>
          <p:cNvPr id="4" name="Picture 3">
            <a:extLst>
              <a:ext uri="{FF2B5EF4-FFF2-40B4-BE49-F238E27FC236}">
                <a16:creationId xmlns:a16="http://schemas.microsoft.com/office/drawing/2014/main" id="{A0F97BCA-89B9-D34F-B766-A963A9E113F3}"/>
              </a:ext>
            </a:extLst>
          </p:cNvPr>
          <p:cNvPicPr>
            <a:picLocks noChangeAspect="1"/>
          </p:cNvPicPr>
          <p:nvPr/>
        </p:nvPicPr>
        <p:blipFill>
          <a:blip r:embed="rId4"/>
          <a:stretch>
            <a:fillRect/>
          </a:stretch>
        </p:blipFill>
        <p:spPr>
          <a:xfrm>
            <a:off x="571983" y="3039224"/>
            <a:ext cx="2404901" cy="2488718"/>
          </a:xfrm>
          <a:prstGeom prst="rect">
            <a:avLst/>
          </a:prstGeom>
        </p:spPr>
      </p:pic>
      <p:sp>
        <p:nvSpPr>
          <p:cNvPr id="6" name="TextBox 5">
            <a:extLst>
              <a:ext uri="{FF2B5EF4-FFF2-40B4-BE49-F238E27FC236}">
                <a16:creationId xmlns:a16="http://schemas.microsoft.com/office/drawing/2014/main" id="{573CEFBA-F08A-6E4A-B942-B3F9AE7249E4}"/>
              </a:ext>
            </a:extLst>
          </p:cNvPr>
          <p:cNvSpPr txBox="1"/>
          <p:nvPr/>
        </p:nvSpPr>
        <p:spPr>
          <a:xfrm>
            <a:off x="4811486" y="6439076"/>
            <a:ext cx="2286000" cy="348342"/>
          </a:xfrm>
          <a:prstGeom prst="rect">
            <a:avLst/>
          </a:prstGeom>
          <a:noFill/>
          <a:ln>
            <a:noFill/>
          </a:ln>
        </p:spPr>
        <p:txBody>
          <a:bodyPr wrap="square" rtlCol="0" anchor="ctr" anchorCtr="0">
            <a:noAutofit/>
          </a:bodyPr>
          <a:lstStyle/>
          <a:p>
            <a:pPr>
              <a:spcAft>
                <a:spcPts val="600"/>
              </a:spcAft>
            </a:pPr>
            <a:r>
              <a:rPr lang="en-US" sz="1200" dirty="0">
                <a:latin typeface="Arial" panose="020B0604020202020204" pitchFamily="34" charset="0"/>
                <a:ea typeface="Times New Roman" charset="0"/>
                <a:cs typeface="Arial" panose="020B0604020202020204" pitchFamily="34" charset="0"/>
              </a:rPr>
              <a:t>Davidson </a:t>
            </a:r>
            <a:r>
              <a:rPr lang="en-US" sz="1200" i="1" dirty="0">
                <a:latin typeface="Arial" panose="020B0604020202020204" pitchFamily="34" charset="0"/>
                <a:ea typeface="Times New Roman" charset="0"/>
                <a:cs typeface="Arial" panose="020B0604020202020204" pitchFamily="34" charset="0"/>
              </a:rPr>
              <a:t>et al</a:t>
            </a:r>
            <a:r>
              <a:rPr lang="en-US" sz="1200" dirty="0">
                <a:latin typeface="Arial" panose="020B0604020202020204" pitchFamily="34" charset="0"/>
                <a:ea typeface="Times New Roman" charset="0"/>
                <a:cs typeface="Arial" panose="020B0604020202020204" pitchFamily="34" charset="0"/>
              </a:rPr>
              <a:t>. </a:t>
            </a:r>
            <a:r>
              <a:rPr lang="en-US" sz="1200" u="sng" dirty="0" err="1">
                <a:latin typeface="Arial" panose="020B0604020202020204" pitchFamily="34" charset="0"/>
                <a:ea typeface="Times New Roman" charset="0"/>
                <a:cs typeface="Arial" panose="020B0604020202020204" pitchFamily="34" charset="0"/>
              </a:rPr>
              <a:t>bioRxiv</a:t>
            </a:r>
            <a:r>
              <a:rPr lang="en-US" sz="1200" dirty="0">
                <a:latin typeface="Arial" panose="020B0604020202020204" pitchFamily="34" charset="0"/>
                <a:ea typeface="Times New Roman" charset="0"/>
                <a:cs typeface="Arial" panose="020B0604020202020204" pitchFamily="34" charset="0"/>
              </a:rPr>
              <a:t> 2018</a:t>
            </a:r>
          </a:p>
        </p:txBody>
      </p:sp>
      <p:pic>
        <p:nvPicPr>
          <p:cNvPr id="8" name="Picture 7">
            <a:extLst>
              <a:ext uri="{FF2B5EF4-FFF2-40B4-BE49-F238E27FC236}">
                <a16:creationId xmlns:a16="http://schemas.microsoft.com/office/drawing/2014/main" id="{C2D4CDD7-8F94-4E40-B608-8163152A1534}"/>
              </a:ext>
            </a:extLst>
          </p:cNvPr>
          <p:cNvPicPr>
            <a:picLocks noChangeAspect="1"/>
          </p:cNvPicPr>
          <p:nvPr/>
        </p:nvPicPr>
        <p:blipFill rotWithShape="1">
          <a:blip r:embed="rId5"/>
          <a:srcRect t="2507"/>
          <a:stretch/>
        </p:blipFill>
        <p:spPr>
          <a:xfrm>
            <a:off x="3519383" y="3609426"/>
            <a:ext cx="2584205" cy="1918516"/>
          </a:xfrm>
          <a:prstGeom prst="rect">
            <a:avLst/>
          </a:prstGeom>
        </p:spPr>
      </p:pic>
      <p:cxnSp>
        <p:nvCxnSpPr>
          <p:cNvPr id="10" name="Straight Arrow Connector 9">
            <a:extLst>
              <a:ext uri="{FF2B5EF4-FFF2-40B4-BE49-F238E27FC236}">
                <a16:creationId xmlns:a16="http://schemas.microsoft.com/office/drawing/2014/main" id="{7DC8248F-FF10-CC43-975D-C4A6C371E8BA}"/>
              </a:ext>
            </a:extLst>
          </p:cNvPr>
          <p:cNvCxnSpPr/>
          <p:nvPr/>
        </p:nvCxnSpPr>
        <p:spPr>
          <a:xfrm>
            <a:off x="2789499" y="4431494"/>
            <a:ext cx="856527" cy="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C6183C31-34B6-FA4E-9AE0-09D14F5E564F}"/>
              </a:ext>
            </a:extLst>
          </p:cNvPr>
          <p:cNvPicPr>
            <a:picLocks noChangeAspect="1"/>
          </p:cNvPicPr>
          <p:nvPr/>
        </p:nvPicPr>
        <p:blipFill>
          <a:blip r:embed="rId6"/>
          <a:stretch>
            <a:fillRect/>
          </a:stretch>
        </p:blipFill>
        <p:spPr>
          <a:xfrm>
            <a:off x="8922562" y="5430657"/>
            <a:ext cx="2222339" cy="1182590"/>
          </a:xfrm>
          <a:prstGeom prst="rect">
            <a:avLst/>
          </a:prstGeom>
        </p:spPr>
      </p:pic>
      <p:pic>
        <p:nvPicPr>
          <p:cNvPr id="18" name="Picture 17">
            <a:extLst>
              <a:ext uri="{FF2B5EF4-FFF2-40B4-BE49-F238E27FC236}">
                <a16:creationId xmlns:a16="http://schemas.microsoft.com/office/drawing/2014/main" id="{6578E761-0E02-DA4F-A98C-481FB1832E0F}"/>
              </a:ext>
            </a:extLst>
          </p:cNvPr>
          <p:cNvPicPr>
            <a:picLocks noChangeAspect="1"/>
          </p:cNvPicPr>
          <p:nvPr/>
        </p:nvPicPr>
        <p:blipFill>
          <a:blip r:embed="rId7"/>
          <a:stretch>
            <a:fillRect/>
          </a:stretch>
        </p:blipFill>
        <p:spPr>
          <a:xfrm>
            <a:off x="6373241" y="3414109"/>
            <a:ext cx="1938877" cy="2309149"/>
          </a:xfrm>
          <a:prstGeom prst="rect">
            <a:avLst/>
          </a:prstGeom>
        </p:spPr>
      </p:pic>
      <p:cxnSp>
        <p:nvCxnSpPr>
          <p:cNvPr id="19" name="Straight Arrow Connector 18">
            <a:extLst>
              <a:ext uri="{FF2B5EF4-FFF2-40B4-BE49-F238E27FC236}">
                <a16:creationId xmlns:a16="http://schemas.microsoft.com/office/drawing/2014/main" id="{AA6816FA-D09B-DF44-9860-A93EEC34FDF8}"/>
              </a:ext>
            </a:extLst>
          </p:cNvPr>
          <p:cNvCxnSpPr/>
          <p:nvPr/>
        </p:nvCxnSpPr>
        <p:spPr>
          <a:xfrm>
            <a:off x="5841357" y="4431908"/>
            <a:ext cx="856527" cy="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B758546-076F-5A45-86D3-09E7BF888FEC}"/>
              </a:ext>
            </a:extLst>
          </p:cNvPr>
          <p:cNvSpPr txBox="1"/>
          <p:nvPr/>
        </p:nvSpPr>
        <p:spPr>
          <a:xfrm>
            <a:off x="1877170" y="5834075"/>
            <a:ext cx="3187868" cy="420117"/>
          </a:xfrm>
          <a:prstGeom prst="rect">
            <a:avLst/>
          </a:prstGeom>
          <a:noFill/>
          <a:ln>
            <a:noFill/>
          </a:ln>
        </p:spPr>
        <p:txBody>
          <a:bodyPr wrap="square" rtlCol="0" anchor="ctr" anchorCtr="0">
            <a:noAutofit/>
          </a:bodyPr>
          <a:lstStyle/>
          <a:p>
            <a:pPr>
              <a:spcAft>
                <a:spcPts val="600"/>
              </a:spcAft>
            </a:pPr>
            <a:r>
              <a:rPr lang="en-US" sz="2000" dirty="0">
                <a:latin typeface="Helvetica" charset="0"/>
                <a:ea typeface="Times New Roman" charset="0"/>
                <a:cs typeface="Arial" charset="0"/>
              </a:rPr>
              <a:t>Grow tumor (5, 11 days)</a:t>
            </a:r>
          </a:p>
        </p:txBody>
      </p:sp>
      <p:cxnSp>
        <p:nvCxnSpPr>
          <p:cNvPr id="31" name="Straight Arrow Connector 30">
            <a:extLst>
              <a:ext uri="{FF2B5EF4-FFF2-40B4-BE49-F238E27FC236}">
                <a16:creationId xmlns:a16="http://schemas.microsoft.com/office/drawing/2014/main" id="{237236EB-E956-434E-9AC1-A382153EC944}"/>
              </a:ext>
            </a:extLst>
          </p:cNvPr>
          <p:cNvCxnSpPr>
            <a:cxnSpLocks/>
          </p:cNvCxnSpPr>
          <p:nvPr/>
        </p:nvCxnSpPr>
        <p:spPr>
          <a:xfrm flipV="1">
            <a:off x="7959675" y="4182486"/>
            <a:ext cx="888411" cy="35132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B0748C53-2BB3-044B-BEEF-6652CBE9B735}"/>
              </a:ext>
            </a:extLst>
          </p:cNvPr>
          <p:cNvCxnSpPr>
            <a:cxnSpLocks/>
          </p:cNvCxnSpPr>
          <p:nvPr/>
        </p:nvCxnSpPr>
        <p:spPr>
          <a:xfrm>
            <a:off x="7917084" y="5527942"/>
            <a:ext cx="973594" cy="457100"/>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9D68A25F-8C45-9B44-B71B-5186E19CA7BD}"/>
              </a:ext>
            </a:extLst>
          </p:cNvPr>
          <p:cNvSpPr txBox="1"/>
          <p:nvPr/>
        </p:nvSpPr>
        <p:spPr>
          <a:xfrm>
            <a:off x="5321083" y="5834075"/>
            <a:ext cx="2681184" cy="420117"/>
          </a:xfrm>
          <a:prstGeom prst="rect">
            <a:avLst/>
          </a:prstGeom>
          <a:noFill/>
          <a:ln>
            <a:noFill/>
          </a:ln>
        </p:spPr>
        <p:txBody>
          <a:bodyPr wrap="square" rtlCol="0" anchor="ctr" anchorCtr="0">
            <a:noAutofit/>
          </a:bodyPr>
          <a:lstStyle/>
          <a:p>
            <a:pPr>
              <a:spcAft>
                <a:spcPts val="600"/>
              </a:spcAft>
            </a:pPr>
            <a:r>
              <a:rPr lang="en-US" sz="2000" dirty="0">
                <a:latin typeface="Helvetica" charset="0"/>
                <a:ea typeface="Times New Roman" charset="0"/>
                <a:cs typeface="Arial" charset="0"/>
              </a:rPr>
              <a:t>FACS sort cells</a:t>
            </a:r>
          </a:p>
        </p:txBody>
      </p:sp>
      <p:sp>
        <p:nvSpPr>
          <p:cNvPr id="2" name="Oval 1"/>
          <p:cNvSpPr/>
          <p:nvPr/>
        </p:nvSpPr>
        <p:spPr>
          <a:xfrm>
            <a:off x="9736968" y="5943600"/>
            <a:ext cx="914400" cy="914400"/>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0" y="6232981"/>
            <a:ext cx="914400" cy="914400"/>
          </a:xfrm>
          <a:prstGeom prst="rect">
            <a:avLst/>
          </a:prstGeom>
          <a:noFill/>
          <a:ln>
            <a:noFill/>
          </a:ln>
        </p:spPr>
        <p:txBody>
          <a:bodyPr wrap="none" rtlCol="0" anchor="ctr" anchorCtr="0">
            <a:noAutofit/>
          </a:bodyPr>
          <a:lstStyle/>
          <a:p>
            <a:pPr>
              <a:spcAft>
                <a:spcPts val="600"/>
              </a:spcAft>
            </a:pPr>
            <a:r>
              <a:rPr lang="en-US" sz="1600" dirty="0">
                <a:latin typeface="Helvetica" charset="0"/>
                <a:ea typeface="Times New Roman" charset="0"/>
                <a:cs typeface="Arial" charset="0"/>
              </a:rPr>
              <a:t>Source: David Joy</a:t>
            </a:r>
          </a:p>
        </p:txBody>
      </p:sp>
    </p:spTree>
    <p:extLst>
      <p:ext uri="{BB962C8B-B14F-4D97-AF65-F5344CB8AC3E}">
        <p14:creationId xmlns:p14="http://schemas.microsoft.com/office/powerpoint/2010/main" val="4010157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3" grpId="0"/>
      <p:bldP spid="2"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9AF1FB6-9DA7-4143-8B16-5362A32969EA}"/>
              </a:ext>
            </a:extLst>
          </p:cNvPr>
          <p:cNvSpPr>
            <a:spLocks noGrp="1"/>
          </p:cNvSpPr>
          <p:nvPr>
            <p:ph type="body" sz="quarter" idx="10"/>
          </p:nvPr>
        </p:nvSpPr>
        <p:spPr>
          <a:xfrm>
            <a:off x="838200" y="1876483"/>
            <a:ext cx="10515600" cy="3402470"/>
          </a:xfrm>
        </p:spPr>
        <p:txBody>
          <a:bodyPr/>
          <a:lstStyle/>
          <a:p>
            <a:r>
              <a:rPr lang="en-US" dirty="0"/>
              <a:t>Wynton Slack channel</a:t>
            </a:r>
          </a:p>
          <a:p>
            <a:pPr lvl="1"/>
            <a:r>
              <a:rPr lang="en-US" dirty="0" err="1"/>
              <a:t>ucsf-wynton.slack.com</a:t>
            </a:r>
            <a:endParaRPr lang="en-US" dirty="0"/>
          </a:p>
          <a:p>
            <a:pPr marL="457200" lvl="1" indent="0">
              <a:buNone/>
            </a:pPr>
            <a:endParaRPr lang="en-US" dirty="0"/>
          </a:p>
          <a:p>
            <a:r>
              <a:rPr lang="en-US" dirty="0"/>
              <a:t>Gladstone Bioinformatics Core slack channel</a:t>
            </a:r>
          </a:p>
          <a:p>
            <a:pPr lvl="1"/>
            <a:r>
              <a:rPr lang="en-US" dirty="0">
                <a:hlinkClick r:id="rId2"/>
              </a:rPr>
              <a:t>https://gladstoneinstitutes.slack.com/archives/C0145F1L7QS</a:t>
            </a:r>
            <a:endParaRPr lang="en-US" dirty="0"/>
          </a:p>
          <a:p>
            <a:pPr marL="457200" lvl="1" indent="0">
              <a:buNone/>
            </a:pPr>
            <a:endParaRPr lang="en-US" dirty="0"/>
          </a:p>
          <a:p>
            <a:r>
              <a:rPr lang="en-US" dirty="0"/>
              <a:t>Wynton tutorials</a:t>
            </a:r>
          </a:p>
          <a:p>
            <a:pPr lvl="1"/>
            <a:r>
              <a:rPr lang="en-US" dirty="0"/>
              <a:t>https://</a:t>
            </a:r>
            <a:r>
              <a:rPr lang="en-US" dirty="0" err="1"/>
              <a:t>github.com</a:t>
            </a:r>
            <a:r>
              <a:rPr lang="en-US" dirty="0"/>
              <a:t>/</a:t>
            </a:r>
            <a:r>
              <a:rPr lang="en-US" dirty="0" err="1"/>
              <a:t>ucsf-wynton</a:t>
            </a:r>
            <a:r>
              <a:rPr lang="en-US" dirty="0"/>
              <a:t>/tutorials/wiki</a:t>
            </a:r>
          </a:p>
        </p:txBody>
      </p:sp>
      <p:sp>
        <p:nvSpPr>
          <p:cNvPr id="3" name="Title 2">
            <a:extLst>
              <a:ext uri="{FF2B5EF4-FFF2-40B4-BE49-F238E27FC236}">
                <a16:creationId xmlns:a16="http://schemas.microsoft.com/office/drawing/2014/main" id="{7D34DF98-6C63-934D-BC94-FE153F21CF18}"/>
              </a:ext>
            </a:extLst>
          </p:cNvPr>
          <p:cNvSpPr>
            <a:spLocks noGrp="1"/>
          </p:cNvSpPr>
          <p:nvPr>
            <p:ph type="title"/>
          </p:nvPr>
        </p:nvSpPr>
        <p:spPr>
          <a:xfrm>
            <a:off x="838200" y="365125"/>
            <a:ext cx="10515600" cy="1325563"/>
          </a:xfrm>
        </p:spPr>
        <p:txBody>
          <a:bodyPr/>
          <a:lstStyle/>
          <a:p>
            <a:r>
              <a:rPr lang="en-US" dirty="0"/>
              <a:t>Helpful resources</a:t>
            </a:r>
          </a:p>
        </p:txBody>
      </p:sp>
    </p:spTree>
    <p:extLst>
      <p:ext uri="{BB962C8B-B14F-4D97-AF65-F5344CB8AC3E}">
        <p14:creationId xmlns:p14="http://schemas.microsoft.com/office/powerpoint/2010/main" val="238931140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2741519-BE24-CD46-917C-973842317CBC}"/>
              </a:ext>
            </a:extLst>
          </p:cNvPr>
          <p:cNvSpPr>
            <a:spLocks noGrp="1"/>
          </p:cNvSpPr>
          <p:nvPr>
            <p:ph type="body" sz="quarter" idx="10"/>
          </p:nvPr>
        </p:nvSpPr>
        <p:spPr>
          <a:xfrm>
            <a:off x="838200" y="1876483"/>
            <a:ext cx="10515600" cy="1419876"/>
          </a:xfrm>
        </p:spPr>
        <p:txBody>
          <a:bodyPr/>
          <a:lstStyle/>
          <a:p>
            <a:r>
              <a:rPr lang="en-US" dirty="0">
                <a:hlinkClick r:id="rId2"/>
              </a:rPr>
              <a:t>https://www.surveymonkey.com/r/RRTZPTC</a:t>
            </a:r>
            <a:endParaRPr lang="en-US" dirty="0"/>
          </a:p>
          <a:p>
            <a:endParaRPr lang="en-US" dirty="0"/>
          </a:p>
          <a:p>
            <a:r>
              <a:rPr lang="en-US" dirty="0"/>
              <a:t>~3 min.</a:t>
            </a:r>
          </a:p>
        </p:txBody>
      </p:sp>
      <p:sp>
        <p:nvSpPr>
          <p:cNvPr id="5" name="Title 4">
            <a:extLst>
              <a:ext uri="{FF2B5EF4-FFF2-40B4-BE49-F238E27FC236}">
                <a16:creationId xmlns:a16="http://schemas.microsoft.com/office/drawing/2014/main" id="{EA243F3D-84FD-1B47-961E-CAF8E18955BD}"/>
              </a:ext>
            </a:extLst>
          </p:cNvPr>
          <p:cNvSpPr>
            <a:spLocks noGrp="1"/>
          </p:cNvSpPr>
          <p:nvPr>
            <p:ph type="title"/>
          </p:nvPr>
        </p:nvSpPr>
        <p:spPr/>
        <p:txBody>
          <a:bodyPr/>
          <a:lstStyle/>
          <a:p>
            <a:r>
              <a:rPr lang="en-US" dirty="0"/>
              <a:t>Your feedback is important to us!</a:t>
            </a:r>
          </a:p>
        </p:txBody>
      </p:sp>
    </p:spTree>
    <p:extLst>
      <p:ext uri="{BB962C8B-B14F-4D97-AF65-F5344CB8AC3E}">
        <p14:creationId xmlns:p14="http://schemas.microsoft.com/office/powerpoint/2010/main" val="103510402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34159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Fibroblast cells over </a:t>
            </a:r>
            <a:r>
              <a:rPr lang="en-US" b="1" dirty="0"/>
              <a:t>Time, Clusters and Individuals</a:t>
            </a:r>
          </a:p>
        </p:txBody>
      </p:sp>
      <p:pic>
        <p:nvPicPr>
          <p:cNvPr id="2" name="Picture 1" descr="Tim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77" y="2584068"/>
            <a:ext cx="4274909" cy="4268412"/>
          </a:xfrm>
          <a:prstGeom prst="rect">
            <a:avLst/>
          </a:prstGeom>
        </p:spPr>
      </p:pic>
      <p:pic>
        <p:nvPicPr>
          <p:cNvPr id="5" name="Picture 4" descr="Clusters.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93231" y="2803057"/>
            <a:ext cx="3932778" cy="4054942"/>
          </a:xfrm>
          <a:prstGeom prst="rect">
            <a:avLst/>
          </a:prstGeom>
        </p:spPr>
      </p:pic>
      <p:pic>
        <p:nvPicPr>
          <p:cNvPr id="6" name="Picture 5" descr="Individual.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56248" y="2803056"/>
            <a:ext cx="3935752" cy="4049424"/>
          </a:xfrm>
          <a:prstGeom prst="rect">
            <a:avLst/>
          </a:prstGeom>
        </p:spPr>
      </p:pic>
      <p:sp>
        <p:nvSpPr>
          <p:cNvPr id="7" name="TextBox 6"/>
          <p:cNvSpPr txBox="1"/>
          <p:nvPr/>
        </p:nvSpPr>
        <p:spPr>
          <a:xfrm>
            <a:off x="1372102" y="1705287"/>
            <a:ext cx="914400" cy="914400"/>
          </a:xfrm>
          <a:prstGeom prst="rect">
            <a:avLst/>
          </a:prstGeom>
          <a:noFill/>
          <a:ln>
            <a:noFill/>
          </a:ln>
        </p:spPr>
        <p:txBody>
          <a:bodyPr wrap="none" rtlCol="0" anchor="ctr" anchorCtr="0">
            <a:noAutofit/>
          </a:bodyPr>
          <a:lstStyle/>
          <a:p>
            <a:pPr>
              <a:spcAft>
                <a:spcPts val="600"/>
              </a:spcAft>
            </a:pPr>
            <a:r>
              <a:rPr lang="en-US" sz="2000" b="1" u="sng" dirty="0">
                <a:latin typeface="Helvetica" charset="0"/>
                <a:ea typeface="Times New Roman" charset="0"/>
                <a:cs typeface="Arial" charset="0"/>
              </a:rPr>
              <a:t>Time</a:t>
            </a:r>
          </a:p>
        </p:txBody>
      </p:sp>
      <p:sp>
        <p:nvSpPr>
          <p:cNvPr id="8" name="TextBox 7"/>
          <p:cNvSpPr txBox="1"/>
          <p:nvPr/>
        </p:nvSpPr>
        <p:spPr>
          <a:xfrm>
            <a:off x="5918147" y="1711697"/>
            <a:ext cx="914400" cy="914400"/>
          </a:xfrm>
          <a:prstGeom prst="rect">
            <a:avLst/>
          </a:prstGeom>
          <a:noFill/>
          <a:ln>
            <a:noFill/>
          </a:ln>
        </p:spPr>
        <p:txBody>
          <a:bodyPr wrap="none" rtlCol="0" anchor="ctr" anchorCtr="0">
            <a:noAutofit/>
          </a:bodyPr>
          <a:lstStyle/>
          <a:p>
            <a:pPr>
              <a:spcAft>
                <a:spcPts val="600"/>
              </a:spcAft>
            </a:pPr>
            <a:r>
              <a:rPr lang="en-US" sz="2000" b="1" u="sng" dirty="0">
                <a:latin typeface="Helvetica" charset="0"/>
                <a:ea typeface="Times New Roman" charset="0"/>
                <a:cs typeface="Arial" charset="0"/>
              </a:rPr>
              <a:t>Cluster</a:t>
            </a:r>
          </a:p>
        </p:txBody>
      </p:sp>
      <p:sp>
        <p:nvSpPr>
          <p:cNvPr id="9" name="TextBox 8"/>
          <p:cNvSpPr txBox="1"/>
          <p:nvPr/>
        </p:nvSpPr>
        <p:spPr>
          <a:xfrm>
            <a:off x="9690560" y="1711697"/>
            <a:ext cx="914400" cy="914400"/>
          </a:xfrm>
          <a:prstGeom prst="rect">
            <a:avLst/>
          </a:prstGeom>
          <a:noFill/>
          <a:ln>
            <a:noFill/>
          </a:ln>
        </p:spPr>
        <p:txBody>
          <a:bodyPr wrap="none" rtlCol="0" anchor="ctr" anchorCtr="0">
            <a:noAutofit/>
          </a:bodyPr>
          <a:lstStyle/>
          <a:p>
            <a:pPr>
              <a:spcAft>
                <a:spcPts val="600"/>
              </a:spcAft>
            </a:pPr>
            <a:r>
              <a:rPr lang="en-US" sz="2000" b="1" u="sng" dirty="0">
                <a:latin typeface="Helvetica" charset="0"/>
                <a:ea typeface="Times New Roman" charset="0"/>
                <a:cs typeface="Arial" charset="0"/>
              </a:rPr>
              <a:t>Individual</a:t>
            </a:r>
          </a:p>
        </p:txBody>
      </p:sp>
    </p:spTree>
    <p:extLst>
      <p:ext uri="{BB962C8B-B14F-4D97-AF65-F5344CB8AC3E}">
        <p14:creationId xmlns:p14="http://schemas.microsoft.com/office/powerpoint/2010/main" val="20695783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4269887"/>
          </a:xfrm>
        </p:spPr>
        <p:txBody>
          <a:bodyPr/>
          <a:lstStyle/>
          <a:p>
            <a:r>
              <a:rPr lang="en-US" b="1" dirty="0"/>
              <a:t>Genes associated with time:</a:t>
            </a:r>
            <a:r>
              <a:rPr lang="en-US" dirty="0"/>
              <a:t> which genes change their expression in the host fibroblast cells from the 5 day time-point to the 11 day time-point?</a:t>
            </a:r>
          </a:p>
          <a:p>
            <a:r>
              <a:rPr lang="en-US" dirty="0"/>
              <a:t>Would like to take into account inter-individual variability </a:t>
            </a:r>
            <a:r>
              <a:rPr lang="mr-IN" dirty="0"/>
              <a:t>–</a:t>
            </a:r>
            <a:r>
              <a:rPr lang="en-US" dirty="0"/>
              <a:t> </a:t>
            </a:r>
            <a:r>
              <a:rPr lang="en-US" i="1" dirty="0">
                <a:solidFill>
                  <a:srgbClr val="FF0000"/>
                </a:solidFill>
              </a:rPr>
              <a:t>make generalizable claims</a:t>
            </a:r>
          </a:p>
          <a:p>
            <a:r>
              <a:rPr lang="en-US" dirty="0"/>
              <a:t>Would make claims specific to particular clusters or implied cell-types to this population of cells </a:t>
            </a:r>
            <a:r>
              <a:rPr lang="mr-IN" dirty="0"/>
              <a:t>–</a:t>
            </a:r>
            <a:r>
              <a:rPr lang="en-US" dirty="0"/>
              <a:t> </a:t>
            </a:r>
            <a:r>
              <a:rPr lang="en-US" i="1" dirty="0">
                <a:solidFill>
                  <a:srgbClr val="FF0000"/>
                </a:solidFill>
              </a:rPr>
              <a:t>after all we have </a:t>
            </a:r>
            <a:r>
              <a:rPr lang="en-US" i="1" dirty="0" err="1">
                <a:solidFill>
                  <a:srgbClr val="FF0000"/>
                </a:solidFill>
              </a:rPr>
              <a:t>scRNA-seq</a:t>
            </a:r>
            <a:r>
              <a:rPr lang="en-US" i="1" dirty="0">
                <a:solidFill>
                  <a:srgbClr val="FF0000"/>
                </a:solidFill>
              </a:rPr>
              <a:t> data, </a:t>
            </a:r>
            <a:r>
              <a:rPr lang="en-US" i="1" dirty="0">
                <a:solidFill>
                  <a:srgbClr val="FF0000"/>
                </a:solidFill>
                <a:sym typeface="Wingdings"/>
              </a:rPr>
              <a:t>.</a:t>
            </a:r>
            <a:r>
              <a:rPr lang="en-US" i="1" dirty="0">
                <a:solidFill>
                  <a:srgbClr val="FF0000"/>
                </a:solidFill>
              </a:rPr>
              <a:t> </a:t>
            </a:r>
          </a:p>
          <a:p>
            <a:r>
              <a:rPr lang="en-US" dirty="0"/>
              <a:t>Would like to avoid the multiple testing problem and make statistically rigorous claims</a:t>
            </a:r>
          </a:p>
        </p:txBody>
      </p:sp>
      <p:sp>
        <p:nvSpPr>
          <p:cNvPr id="3" name="Title 2"/>
          <p:cNvSpPr>
            <a:spLocks noGrp="1"/>
          </p:cNvSpPr>
          <p:nvPr>
            <p:ph type="title"/>
          </p:nvPr>
        </p:nvSpPr>
        <p:spPr/>
        <p:txBody>
          <a:bodyPr/>
          <a:lstStyle/>
          <a:p>
            <a:r>
              <a:rPr lang="en-US" dirty="0"/>
              <a:t>Research Questions</a:t>
            </a:r>
          </a:p>
        </p:txBody>
      </p:sp>
    </p:spTree>
    <p:extLst>
      <p:ext uri="{BB962C8B-B14F-4D97-AF65-F5344CB8AC3E}">
        <p14:creationId xmlns:p14="http://schemas.microsoft.com/office/powerpoint/2010/main" val="34713289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38200" y="1876483"/>
            <a:ext cx="10515600" cy="3491212"/>
          </a:xfrm>
        </p:spPr>
        <p:txBody>
          <a:bodyPr/>
          <a:lstStyle/>
          <a:p>
            <a:r>
              <a:rPr lang="en-US" dirty="0"/>
              <a:t>Main messages</a:t>
            </a:r>
          </a:p>
          <a:p>
            <a:r>
              <a:rPr lang="en-US" dirty="0"/>
              <a:t>Introduce the data and the research question</a:t>
            </a:r>
          </a:p>
          <a:p>
            <a:r>
              <a:rPr lang="en-US" b="1" dirty="0"/>
              <a:t>Primer on statistics</a:t>
            </a:r>
          </a:p>
          <a:p>
            <a:r>
              <a:rPr lang="en-US" dirty="0"/>
              <a:t>Outline for the hands-on session</a:t>
            </a:r>
          </a:p>
          <a:p>
            <a:r>
              <a:rPr lang="en-US" dirty="0"/>
              <a:t>Reiterate the main messages</a:t>
            </a:r>
          </a:p>
          <a:p>
            <a:pPr marL="0" indent="0">
              <a:buNone/>
            </a:pPr>
            <a:endParaRPr lang="en-US" dirty="0"/>
          </a:p>
          <a:p>
            <a:endParaRPr lang="en-US" dirty="0"/>
          </a:p>
        </p:txBody>
      </p:sp>
      <p:sp>
        <p:nvSpPr>
          <p:cNvPr id="3" name="Title 2"/>
          <p:cNvSpPr>
            <a:spLocks noGrp="1"/>
          </p:cNvSpPr>
          <p:nvPr>
            <p:ph type="title"/>
          </p:nvPr>
        </p:nvSpPr>
        <p:spPr/>
        <p:txBody>
          <a:bodyPr/>
          <a:lstStyle/>
          <a:p>
            <a:r>
              <a:rPr lang="en-US" dirty="0"/>
              <a:t>Outline for this session</a:t>
            </a:r>
          </a:p>
        </p:txBody>
      </p:sp>
    </p:spTree>
    <p:extLst>
      <p:ext uri="{BB962C8B-B14F-4D97-AF65-F5344CB8AC3E}">
        <p14:creationId xmlns:p14="http://schemas.microsoft.com/office/powerpoint/2010/main" val="41527474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4000" dirty="0"/>
              <a:t>Predictors of gene expression in a given cell</a:t>
            </a:r>
          </a:p>
        </p:txBody>
      </p:sp>
      <p:grpSp>
        <p:nvGrpSpPr>
          <p:cNvPr id="22" name="Group 21"/>
          <p:cNvGrpSpPr/>
          <p:nvPr/>
        </p:nvGrpSpPr>
        <p:grpSpPr>
          <a:xfrm>
            <a:off x="7151531" y="3592062"/>
            <a:ext cx="1784102" cy="914400"/>
            <a:chOff x="4641692" y="4045607"/>
            <a:chExt cx="1784102" cy="914400"/>
          </a:xfrm>
        </p:grpSpPr>
        <p:sp>
          <p:nvSpPr>
            <p:cNvPr id="20" name="Oval 19"/>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Gene 1</a:t>
              </a:r>
            </a:p>
          </p:txBody>
        </p:sp>
      </p:grpSp>
      <p:grpSp>
        <p:nvGrpSpPr>
          <p:cNvPr id="23" name="Group 22"/>
          <p:cNvGrpSpPr/>
          <p:nvPr/>
        </p:nvGrpSpPr>
        <p:grpSpPr>
          <a:xfrm>
            <a:off x="2737827" y="1854685"/>
            <a:ext cx="1784102" cy="914400"/>
            <a:chOff x="4641692" y="4045607"/>
            <a:chExt cx="1784102" cy="914400"/>
          </a:xfrm>
        </p:grpSpPr>
        <p:sp>
          <p:nvSpPr>
            <p:cNvPr id="24" name="Oval 23"/>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TextBox 24"/>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Time</a:t>
              </a:r>
            </a:p>
          </p:txBody>
        </p:sp>
      </p:grpSp>
      <p:grpSp>
        <p:nvGrpSpPr>
          <p:cNvPr id="26" name="Group 25"/>
          <p:cNvGrpSpPr/>
          <p:nvPr/>
        </p:nvGrpSpPr>
        <p:grpSpPr>
          <a:xfrm>
            <a:off x="2737827" y="3134862"/>
            <a:ext cx="1784102" cy="914400"/>
            <a:chOff x="4641692" y="4045607"/>
            <a:chExt cx="1784102" cy="914400"/>
          </a:xfrm>
        </p:grpSpPr>
        <p:sp>
          <p:nvSpPr>
            <p:cNvPr id="27" name="Oval 26"/>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TextBox 27"/>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Individual</a:t>
              </a:r>
            </a:p>
          </p:txBody>
        </p:sp>
      </p:grpSp>
      <p:grpSp>
        <p:nvGrpSpPr>
          <p:cNvPr id="29" name="Group 28"/>
          <p:cNvGrpSpPr/>
          <p:nvPr/>
        </p:nvGrpSpPr>
        <p:grpSpPr>
          <a:xfrm>
            <a:off x="2737827" y="4470153"/>
            <a:ext cx="1784102" cy="914400"/>
            <a:chOff x="4641692" y="4045607"/>
            <a:chExt cx="1784102" cy="914400"/>
          </a:xfrm>
        </p:grpSpPr>
        <p:sp>
          <p:nvSpPr>
            <p:cNvPr id="30" name="Oval 29"/>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TextBox 30"/>
            <p:cNvSpPr txBox="1"/>
            <p:nvPr/>
          </p:nvSpPr>
          <p:spPr>
            <a:xfrm>
              <a:off x="495920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Cell-type</a:t>
              </a:r>
            </a:p>
          </p:txBody>
        </p:sp>
      </p:grpSp>
      <p:grpSp>
        <p:nvGrpSpPr>
          <p:cNvPr id="32" name="Group 31"/>
          <p:cNvGrpSpPr/>
          <p:nvPr/>
        </p:nvGrpSpPr>
        <p:grpSpPr>
          <a:xfrm>
            <a:off x="2783184" y="5649357"/>
            <a:ext cx="1784102" cy="914400"/>
            <a:chOff x="4641692" y="4045607"/>
            <a:chExt cx="1784102" cy="914400"/>
          </a:xfrm>
        </p:grpSpPr>
        <p:sp>
          <p:nvSpPr>
            <p:cNvPr id="33" name="Oval 32"/>
            <p:cNvSpPr/>
            <p:nvPr/>
          </p:nvSpPr>
          <p:spPr>
            <a:xfrm>
              <a:off x="4641692" y="4045607"/>
              <a:ext cx="1784102" cy="9144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TextBox 33"/>
            <p:cNvSpPr txBox="1"/>
            <p:nvPr/>
          </p:nvSpPr>
          <p:spPr>
            <a:xfrm>
              <a:off x="4868481" y="4045607"/>
              <a:ext cx="914400" cy="914400"/>
            </a:xfrm>
            <a:prstGeom prst="rect">
              <a:avLst/>
            </a:prstGeom>
            <a:noFill/>
            <a:ln>
              <a:noFill/>
            </a:ln>
          </p:spPr>
          <p:txBody>
            <a:bodyPr wrap="none" rtlCol="0" anchor="ctr" anchorCtr="0">
              <a:noAutofit/>
            </a:bodyPr>
            <a:lstStyle/>
            <a:p>
              <a:pPr>
                <a:spcAft>
                  <a:spcPts val="600"/>
                </a:spcAft>
              </a:pPr>
              <a:r>
                <a:rPr lang="en-US" sz="2000" dirty="0">
                  <a:latin typeface="Helvetica" charset="0"/>
                  <a:ea typeface="Times New Roman" charset="0"/>
                  <a:cs typeface="Arial" charset="0"/>
                </a:rPr>
                <a:t>Exp. factors</a:t>
              </a:r>
            </a:p>
          </p:txBody>
        </p:sp>
      </p:grpSp>
      <p:cxnSp>
        <p:nvCxnSpPr>
          <p:cNvPr id="36" name="Straight Arrow Connector 35"/>
          <p:cNvCxnSpPr>
            <a:stCxn id="24" idx="6"/>
          </p:cNvCxnSpPr>
          <p:nvPr/>
        </p:nvCxnSpPr>
        <p:spPr>
          <a:xfrm>
            <a:off x="4521929" y="2311885"/>
            <a:ext cx="2765678" cy="14525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a:stCxn id="27" idx="6"/>
            <a:endCxn id="20" idx="2"/>
          </p:cNvCxnSpPr>
          <p:nvPr/>
        </p:nvCxnSpPr>
        <p:spPr>
          <a:xfrm>
            <a:off x="4521929" y="3592062"/>
            <a:ext cx="2629602" cy="457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2" name="Straight Arrow Connector 41"/>
          <p:cNvCxnSpPr>
            <a:stCxn id="33" idx="6"/>
            <a:endCxn id="20" idx="3"/>
          </p:cNvCxnSpPr>
          <p:nvPr/>
        </p:nvCxnSpPr>
        <p:spPr>
          <a:xfrm flipV="1">
            <a:off x="4567286" y="4372551"/>
            <a:ext cx="2845521" cy="173400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4" name="Straight Arrow Connector 43"/>
          <p:cNvCxnSpPr>
            <a:stCxn id="30" idx="6"/>
          </p:cNvCxnSpPr>
          <p:nvPr/>
        </p:nvCxnSpPr>
        <p:spPr>
          <a:xfrm flipV="1">
            <a:off x="4521929" y="4233100"/>
            <a:ext cx="2765678" cy="6942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48570712"/>
      </p:ext>
    </p:extLst>
  </p:cSld>
  <p:clrMapOvr>
    <a:masterClrMapping/>
  </p:clrMapOvr>
</p:sld>
</file>

<file path=ppt/theme/theme1.xml><?xml version="1.0" encoding="utf-8"?>
<a:theme xmlns:a="http://schemas.openxmlformats.org/drawingml/2006/main" name="Office Theme">
  <a:themeElements>
    <a:clrScheme name="Gladstone">
      <a:dk1>
        <a:srgbClr val="000000"/>
      </a:dk1>
      <a:lt1>
        <a:srgbClr val="FFFFFF"/>
      </a:lt1>
      <a:dk2>
        <a:srgbClr val="44546A"/>
      </a:dk2>
      <a:lt2>
        <a:srgbClr val="E7E6E6"/>
      </a:lt2>
      <a:accent1>
        <a:srgbClr val="002A40"/>
      </a:accent1>
      <a:accent2>
        <a:srgbClr val="E5E1D5"/>
      </a:accent2>
      <a:accent3>
        <a:srgbClr val="96938C"/>
      </a:accent3>
      <a:accent4>
        <a:srgbClr val="F76912"/>
      </a:accent4>
      <a:accent5>
        <a:srgbClr val="FAA308"/>
      </a:accent5>
      <a:accent6>
        <a:srgbClr val="00D3E6"/>
      </a:accent6>
      <a:hlink>
        <a:srgbClr val="CC28A3"/>
      </a:hlink>
      <a:folHlink>
        <a:srgbClr val="CC28A3"/>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ln>
          <a:solidFill>
            <a:schemeClr val="accent1">
              <a:shade val="50000"/>
            </a:schemeClr>
          </a:solidFill>
        </a:ln>
      </a:spPr>
      <a:bodyPr wrap="square" rtlCol="0" anchor="ctr" anchorCtr="0">
        <a:noAutofit/>
      </a:bodyPr>
      <a:lstStyle>
        <a:defPPr>
          <a:spcAft>
            <a:spcPts val="600"/>
          </a:spcAft>
          <a:defRPr sz="2000" dirty="0" err="1" smtClean="0">
            <a:latin typeface="Helvetica" charset="0"/>
            <a:ea typeface="Times New Roman" charset="0"/>
            <a:cs typeface="Arial" charset="0"/>
          </a:defRPr>
        </a:defPPr>
      </a:lstStyle>
    </a:txDef>
  </a:objectDefaults>
  <a:extraClrSchemeLst/>
  <a:extLst>
    <a:ext uri="{05A4C25C-085E-4340-85A3-A5531E510DB2}">
      <thm15:themeFamily xmlns:thm15="http://schemas.microsoft.com/office/thememl/2012/main" name="Presentation3" id="{520861A0-039A-2D44-AB17-004FAF73F726}" vid="{04C3138C-DD1C-EC4B-885C-41923CF60C2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13563</TotalTime>
  <Words>2239</Words>
  <Application>Microsoft Macintosh PowerPoint</Application>
  <PresentationFormat>Widescreen</PresentationFormat>
  <Paragraphs>301</Paragraphs>
  <Slides>52</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52</vt:i4>
      </vt:variant>
    </vt:vector>
  </HeadingPairs>
  <TitlesOfParts>
    <vt:vector size="58" baseType="lpstr">
      <vt:lpstr>Arial</vt:lpstr>
      <vt:lpstr>Calibri</vt:lpstr>
      <vt:lpstr>Helvetica</vt:lpstr>
      <vt:lpstr>Phosphate Inline</vt:lpstr>
      <vt:lpstr>Zapf Dingbats</vt:lpstr>
      <vt:lpstr>Office Theme</vt:lpstr>
      <vt:lpstr>Session 3: Single-cell RNA-seq Normalization, Batch Correction and Differential Expression</vt:lpstr>
      <vt:lpstr>Outline for this session</vt:lpstr>
      <vt:lpstr>Main points I want to convey</vt:lpstr>
      <vt:lpstr>Outline for this session</vt:lpstr>
      <vt:lpstr>Dissecting the Tumor Microenvironment</vt:lpstr>
      <vt:lpstr>Fibroblast cells over Time, Clusters and Individuals</vt:lpstr>
      <vt:lpstr>Research Questions</vt:lpstr>
      <vt:lpstr>Outline for this session</vt:lpstr>
      <vt:lpstr>Predictors of gene expression in a given cell</vt:lpstr>
      <vt:lpstr>Gene detection rate is a good surrogate for batch effect</vt:lpstr>
      <vt:lpstr>We could use cluster as surrogate for cell-type</vt:lpstr>
      <vt:lpstr>Predictors of gene expression</vt:lpstr>
      <vt:lpstr>Predictors of gene expression</vt:lpstr>
      <vt:lpstr>Distribution of p-values across all genes and reproducibility(simulated data)</vt:lpstr>
      <vt:lpstr>Outline for this session</vt:lpstr>
      <vt:lpstr>Define batch effects</vt:lpstr>
      <vt:lpstr>Batch effects could arise</vt:lpstr>
      <vt:lpstr>PowerPoint Presentation</vt:lpstr>
      <vt:lpstr>PowerPoint Presentation</vt:lpstr>
      <vt:lpstr>Why all this fuss about normalization and batch correction?</vt:lpstr>
      <vt:lpstr>Why do these methods work?</vt:lpstr>
      <vt:lpstr>Normalization vs Batch effects</vt:lpstr>
      <vt:lpstr>PowerPoint Presentation</vt:lpstr>
      <vt:lpstr>For biological conclusions to be taken seriously…</vt:lpstr>
      <vt:lpstr>Technical Conditions &amp; Donald Rumsfeld</vt:lpstr>
      <vt:lpstr>Which is a better design?</vt:lpstr>
      <vt:lpstr>PowerPoint Presentation</vt:lpstr>
      <vt:lpstr>Known knowns: Visualization</vt:lpstr>
      <vt:lpstr>Known unknowns and Unknown unknowns: Visualization</vt:lpstr>
      <vt:lpstr>Known knowns: differential expression</vt:lpstr>
      <vt:lpstr>Known unknowns and Unknown unknowns: differential expression</vt:lpstr>
      <vt:lpstr>Known unknowns and Unknown unknowns: How do these methods work?</vt:lpstr>
      <vt:lpstr>Decisions to be made</vt:lpstr>
      <vt:lpstr>PowerPoint Presentation</vt:lpstr>
      <vt:lpstr>Decision flowchart: old but useful</vt:lpstr>
      <vt:lpstr>Cheatsheet</vt:lpstr>
      <vt:lpstr>Outline for hands-on session</vt:lpstr>
      <vt:lpstr>ZINB-WAVE: Zero-Inflated Negative Binomial Model for RNA-Seq Data</vt:lpstr>
      <vt:lpstr>Linear models in edgeR</vt:lpstr>
      <vt:lpstr>Clustering and visualization to further parse apart gene expression associations</vt:lpstr>
      <vt:lpstr>Outline for this session</vt:lpstr>
      <vt:lpstr>Training and Test Sets</vt:lpstr>
      <vt:lpstr>p-values supposed to reflect repeat experiments but…</vt:lpstr>
      <vt:lpstr>Main points I wanted to convey</vt:lpstr>
      <vt:lpstr>Thank you</vt:lpstr>
      <vt:lpstr>Distribution of p-values across all genes (simulated data)</vt:lpstr>
      <vt:lpstr>Scatter of fold-changes over repeated experiments (simulated data)</vt:lpstr>
      <vt:lpstr>Correctly identifying time-associated genes within Seurat is difficult</vt:lpstr>
      <vt:lpstr>Upcoming sessions</vt:lpstr>
      <vt:lpstr>Helpful resources</vt:lpstr>
      <vt:lpstr>Your feedback is important to us!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Must Attend Workshop Title</dc:title>
  <dc:creator>Microsoft Office User</dc:creator>
  <cp:lastModifiedBy>Microsoft Office User</cp:lastModifiedBy>
  <cp:revision>1204</cp:revision>
  <cp:lastPrinted>2018-09-20T23:56:57Z</cp:lastPrinted>
  <dcterms:created xsi:type="dcterms:W3CDTF">2020-08-17T05:35:40Z</dcterms:created>
  <dcterms:modified xsi:type="dcterms:W3CDTF">2020-11-06T13:29:44Z</dcterms:modified>
</cp:coreProperties>
</file>

<file path=docProps/thumbnail.jpeg>
</file>